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854" r:id="rId3"/>
    <p:sldId id="855" r:id="rId4"/>
    <p:sldId id="856" r:id="rId5"/>
    <p:sldId id="857" r:id="rId6"/>
    <p:sldId id="902" r:id="rId7"/>
    <p:sldId id="1012" r:id="rId8"/>
    <p:sldId id="1011" r:id="rId9"/>
    <p:sldId id="1013" r:id="rId10"/>
    <p:sldId id="1014" r:id="rId11"/>
    <p:sldId id="758" r:id="rId12"/>
    <p:sldId id="1030" r:id="rId13"/>
    <p:sldId id="1000" r:id="rId14"/>
    <p:sldId id="1015" r:id="rId15"/>
    <p:sldId id="920" r:id="rId16"/>
    <p:sldId id="919" r:id="rId17"/>
    <p:sldId id="910" r:id="rId18"/>
    <p:sldId id="868" r:id="rId19"/>
    <p:sldId id="903" r:id="rId20"/>
    <p:sldId id="869" r:id="rId21"/>
    <p:sldId id="1021" r:id="rId22"/>
    <p:sldId id="1019" r:id="rId23"/>
    <p:sldId id="518" r:id="rId24"/>
    <p:sldId id="1017" r:id="rId25"/>
    <p:sldId id="1018" r:id="rId26"/>
    <p:sldId id="1016" r:id="rId27"/>
    <p:sldId id="939" r:id="rId28"/>
    <p:sldId id="1020" r:id="rId29"/>
    <p:sldId id="995" r:id="rId30"/>
    <p:sldId id="875" r:id="rId31"/>
    <p:sldId id="905" r:id="rId32"/>
    <p:sldId id="1022" r:id="rId33"/>
    <p:sldId id="1024" r:id="rId34"/>
    <p:sldId id="966" r:id="rId35"/>
    <p:sldId id="1027" r:id="rId36"/>
    <p:sldId id="956" r:id="rId37"/>
    <p:sldId id="958" r:id="rId38"/>
    <p:sldId id="961" r:id="rId39"/>
    <p:sldId id="1031" r:id="rId40"/>
    <p:sldId id="1032" r:id="rId41"/>
    <p:sldId id="1025" r:id="rId42"/>
    <p:sldId id="365" r:id="rId43"/>
  </p:sldIdLst>
  <p:sldSz cx="9144000" cy="6858000" type="screen4x3"/>
  <p:notesSz cx="6797675" cy="99282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CCECFF"/>
    <a:srgbClr val="FF3399"/>
    <a:srgbClr val="FF00FF"/>
    <a:srgbClr val="66FFFF"/>
    <a:srgbClr val="FFFF00"/>
    <a:srgbClr val="FFFF66"/>
    <a:srgbClr val="FF0066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19" autoAdjust="0"/>
    <p:restoredTop sz="90253" autoAdjust="0"/>
  </p:normalViewPr>
  <p:slideViewPr>
    <p:cSldViewPr>
      <p:cViewPr>
        <p:scale>
          <a:sx n="80" d="100"/>
          <a:sy n="80" d="100"/>
        </p:scale>
        <p:origin x="-187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5F130494-7972-4244-A4B6-E517C8A05D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10369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D7FABD8A-FF46-4F0E-8EFE-5E785EA32E0C}" type="slidenum">
              <a:rPr lang="en-US" altLang="zh-CN" b="0" smtClean="0"/>
              <a:pPr eaLnBrk="1" hangingPunct="1"/>
              <a:t>1</a:t>
            </a:fld>
            <a:endParaRPr lang="en-US" altLang="zh-CN" b="0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4750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从这种形势，预计未来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月份，温度有所减弱，降水教前期增多。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130494-7972-4244-A4B6-E517C8A05D72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6578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DD36C82E-A2E3-4C8F-9606-232DF11C41AC}" type="slidenum">
              <a:rPr lang="en-US" altLang="zh-CN" b="0" smtClean="0"/>
              <a:pPr eaLnBrk="1" hangingPunct="1"/>
              <a:t>18</a:t>
            </a:fld>
            <a:endParaRPr lang="en-US" altLang="zh-CN" b="0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4750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130494-7972-4244-A4B6-E517C8A05D72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0261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130494-7972-4244-A4B6-E517C8A05D72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4014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130494-7972-4244-A4B6-E517C8A05D72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0153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130494-7972-4244-A4B6-E517C8A05D72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8681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130494-7972-4244-A4B6-E517C8A05D72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7184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</a:t>
            </a:r>
            <a:r>
              <a:rPr lang="zh-CN" altLang="en-US" dirty="0" smtClean="0"/>
              <a:t>正位相有利于我国北方地区气温偏高。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130494-7972-4244-A4B6-E517C8A05D72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6923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AO</a:t>
            </a:r>
            <a:r>
              <a:rPr lang="zh-CN" altLang="en-US" dirty="0" smtClean="0"/>
              <a:t>正位相有利于我国北方地区气温偏高。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130494-7972-4244-A4B6-E517C8A05D72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6923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130494-7972-4244-A4B6-E517C8A05D72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8315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BD6B8247-7668-4AA8-8E1D-AEF9795B58FA}" type="slidenum">
              <a:rPr lang="en-US" altLang="zh-CN" b="0" smtClean="0"/>
              <a:pPr eaLnBrk="1" hangingPunct="1"/>
              <a:t>2</a:t>
            </a:fld>
            <a:endParaRPr lang="en-US" altLang="zh-CN" b="0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4750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53572124-CF63-4E8B-9020-96474D57BCB0}" type="slidenum">
              <a:rPr lang="en-US" altLang="zh-CN" b="0" smtClean="0"/>
              <a:pPr eaLnBrk="1" hangingPunct="1"/>
              <a:t>30</a:t>
            </a:fld>
            <a:endParaRPr lang="en-US" altLang="zh-CN" b="0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4750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130494-7972-4244-A4B6-E517C8A05D72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4014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130494-7972-4244-A4B6-E517C8A05D72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5728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AO </a:t>
            </a:r>
            <a:r>
              <a:rPr lang="zh-CN" altLang="en-US" dirty="0" smtClean="0"/>
              <a:t>的可能影响来看，</a:t>
            </a:r>
            <a:r>
              <a:rPr lang="en-US" altLang="zh-CN" dirty="0" smtClean="0"/>
              <a:t>AO</a:t>
            </a:r>
            <a:r>
              <a:rPr lang="zh-CN" altLang="en-US" dirty="0" smtClean="0"/>
              <a:t>偏强，有利于西北东部到江淮地区降水偏多。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130494-7972-4244-A4B6-E517C8A05D72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6992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西太副高的影响有利于长江中下游降水偏多。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130494-7972-4244-A4B6-E517C8A05D72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0808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西太副高的影响有利于长江中下游降水偏多。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130494-7972-4244-A4B6-E517C8A05D72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08085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130494-7972-4244-A4B6-E517C8A05D72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8315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43F4D98-0C9D-4C49-92D4-79F4C109AEFE}" type="slidenum">
              <a:rPr lang="en-US" altLang="zh-CN" b="0" smtClean="0"/>
              <a:pPr eaLnBrk="1" hangingPunct="1"/>
              <a:t>3</a:t>
            </a:fld>
            <a:endParaRPr lang="en-US" altLang="zh-CN" b="0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4750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130494-7972-4244-A4B6-E517C8A05D72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6274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130494-7972-4244-A4B6-E517C8A05D72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8787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5C7A2486-2A64-44A4-BDC0-BA3EB39095DC}" type="slidenum">
              <a:rPr lang="en-US" altLang="zh-CN" b="0" smtClean="0"/>
              <a:pPr eaLnBrk="1" hangingPunct="1"/>
              <a:t>6</a:t>
            </a:fld>
            <a:endParaRPr lang="en-US" altLang="zh-CN" b="0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463" y="4716463"/>
            <a:ext cx="4984750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130494-7972-4244-A4B6-E517C8A05D72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132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目前，低层已经从前期的负位相转成正位相，从目前监测看，预测未来</a:t>
            </a:r>
            <a:r>
              <a:rPr lang="en-US" altLang="zh-CN" dirty="0" smtClean="0"/>
              <a:t>AO</a:t>
            </a:r>
            <a:r>
              <a:rPr lang="zh-CN" altLang="en-US" dirty="0" smtClean="0"/>
              <a:t>高层也会转成正位相。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130494-7972-4244-A4B6-E517C8A05D72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5769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目前，低层已经从前期的负位相转成正位相，从目前监测看，预测未来</a:t>
            </a:r>
            <a:r>
              <a:rPr lang="en-US" altLang="zh-CN" dirty="0" smtClean="0"/>
              <a:t>AO</a:t>
            </a:r>
            <a:r>
              <a:rPr lang="zh-CN" altLang="en-US" dirty="0" smtClean="0"/>
              <a:t>高层也会转成正位相。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130494-7972-4244-A4B6-E517C8A05D72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576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6BEA80-874B-4CAF-95AD-04E0CF8968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8897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034BE-73D0-46BA-AC0D-53A615BEF6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8995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3B4E5-38D4-4BA9-BEB1-DA4CDABA8A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6387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D648C8-D3BD-4AA5-BF29-94CAABDA80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4686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7CD81E-E0C9-4F32-8178-0C80FC6C51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060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0D201B-7773-41FE-B0B0-554FC9D9B22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4086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51F5FA-3610-47FA-9DA8-AF45B095EE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9285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10145D-C0F7-401B-A2A7-749D5DC90E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5885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A436CA-9EA3-440F-BB79-707E4A6358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8214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4E0AFA-3082-4247-BAA2-7F29511DD9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7117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A03E5C-F54B-40B1-B841-01AF901D25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6963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3E815D-70F6-4332-BECF-D5EF3950C3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9528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5B6C7FCD-83E6-418E-B408-649E49856F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2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gif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gif"/><Relationship Id="rId5" Type="http://schemas.openxmlformats.org/officeDocument/2006/relationships/image" Target="../media/image44.gif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32.gif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gif"/><Relationship Id="rId5" Type="http://schemas.openxmlformats.org/officeDocument/2006/relationships/image" Target="../media/image61.gif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41.png"/><Relationship Id="rId5" Type="http://schemas.openxmlformats.org/officeDocument/2006/relationships/image" Target="../media/image45.gif"/><Relationship Id="rId10" Type="http://schemas.openxmlformats.org/officeDocument/2006/relationships/image" Target="../media/image70.png"/><Relationship Id="rId4" Type="http://schemas.openxmlformats.org/officeDocument/2006/relationships/image" Target="../media/image43.png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3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gif"/><Relationship Id="rId5" Type="http://schemas.openxmlformats.org/officeDocument/2006/relationships/image" Target="../media/image74.gif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1.gif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2.png"/><Relationship Id="rId5" Type="http://schemas.openxmlformats.org/officeDocument/2006/relationships/image" Target="../media/image31.png"/><Relationship Id="rId10" Type="http://schemas.openxmlformats.org/officeDocument/2006/relationships/image" Target="../media/image88.gif"/><Relationship Id="rId4" Type="http://schemas.openxmlformats.org/officeDocument/2006/relationships/image" Target="../media/image75.gif"/><Relationship Id="rId9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Microsoft_Excel_97-2003____1.xls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1295400" y="914400"/>
            <a:ext cx="64008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sz="6000" dirty="0" smtClean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2013</a:t>
            </a:r>
            <a:r>
              <a:rPr kumimoji="1" lang="zh-CN" altLang="en-US" sz="6000" dirty="0" smtClean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kumimoji="1" lang="en-US" altLang="zh-CN" sz="6000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1" lang="zh-CN" altLang="en-US" sz="6000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月</a:t>
            </a:r>
            <a:br>
              <a:rPr kumimoji="1" lang="zh-CN" altLang="en-US" sz="6000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kumimoji="1" lang="zh-CN" altLang="en-US" sz="6000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气候趋势预测</a:t>
            </a:r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685800" y="3505200"/>
            <a:ext cx="7924800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主班：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李想  顾薇  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签发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：高辉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2800" dirty="0" smtClean="0">
                <a:latin typeface="楷体_GB2312" pitchFamily="49" charset="-122"/>
                <a:ea typeface="楷体_GB2312" pitchFamily="49" charset="-122"/>
              </a:rPr>
              <a:t>2013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月</a:t>
            </a:r>
            <a:endParaRPr lang="en-US" altLang="zh-CN" sz="2800" dirty="0" smtClean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ransition advTm="18953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113" y="4652963"/>
            <a:ext cx="4073525" cy="22050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矩形 11"/>
          <p:cNvSpPr>
            <a:spLocks noChangeArrowheads="1"/>
          </p:cNvSpPr>
          <p:nvPr/>
        </p:nvSpPr>
        <p:spPr bwMode="auto">
          <a:xfrm>
            <a:off x="4313238" y="4876800"/>
            <a:ext cx="4830762" cy="1200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>
            <a:spAutoFit/>
          </a:bodyPr>
          <a:lstStyle/>
          <a:p>
            <a:pPr marL="342900" indent="-342900"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印度洋与太平洋海温发展趋势不一致；</a:t>
            </a:r>
            <a:endParaRPr lang="en-US" altLang="zh-CN" dirty="0" smtClean="0">
              <a:latin typeface="华文楷体" pitchFamily="2" charset="-122"/>
              <a:ea typeface="华文楷体" pitchFamily="2" charset="-122"/>
            </a:endParaRPr>
          </a:p>
          <a:p>
            <a:pPr marL="342900" indent="-342900"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西太平洋海温偏高趋势减弱，对流活动较前期会有减弱；</a:t>
            </a:r>
            <a:endParaRPr lang="en-US" altLang="zh-CN" b="1" dirty="0" smtClean="0">
              <a:latin typeface="华文楷体" pitchFamily="2" charset="-122"/>
              <a:ea typeface="华文楷体" pitchFamily="2" charset="-122"/>
            </a:endParaRPr>
          </a:p>
          <a:p>
            <a:pPr marL="342900" indent="-342900">
              <a:buClr>
                <a:srgbClr val="FF0000"/>
              </a:buClr>
              <a:buFont typeface="Wingdings" pitchFamily="2" charset="2"/>
              <a:buChar char="Ø"/>
            </a:pP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北大西洋三极子仍维持较长时期的正位相。</a:t>
            </a:r>
            <a:endParaRPr lang="en-US" altLang="zh-CN" b="1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2052" name="Picture 12" descr="T:\气候监测室\业务值班\2海洋陆面监测主班\201301\公报\mss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1" t="44209" r="3647" b="17580"/>
          <a:stretch>
            <a:fillRect/>
          </a:stretch>
        </p:blipFill>
        <p:spPr bwMode="auto">
          <a:xfrm>
            <a:off x="155575" y="765175"/>
            <a:ext cx="41290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323850" y="838200"/>
            <a:ext cx="1152525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rgbClr val="FF0000"/>
                </a:solidFill>
              </a:rPr>
              <a:t>12</a:t>
            </a:r>
            <a:r>
              <a:rPr lang="zh-CN" altLang="en-US" sz="1600" b="1">
                <a:solidFill>
                  <a:srgbClr val="FF0000"/>
                </a:solidFill>
              </a:rPr>
              <a:t>月</a:t>
            </a:r>
          </a:p>
        </p:txBody>
      </p:sp>
      <p:sp>
        <p:nvSpPr>
          <p:cNvPr id="2054" name="Rectangle 2"/>
          <p:cNvSpPr>
            <a:spLocks noChangeArrowheads="1"/>
          </p:cNvSpPr>
          <p:nvPr/>
        </p:nvSpPr>
        <p:spPr bwMode="auto">
          <a:xfrm>
            <a:off x="468313" y="4841875"/>
            <a:ext cx="1152525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rgbClr val="FF0000"/>
                </a:solidFill>
              </a:rPr>
              <a:t>2</a:t>
            </a:r>
            <a:r>
              <a:rPr lang="zh-CN" altLang="en-US" sz="1600" b="1">
                <a:solidFill>
                  <a:srgbClr val="FF0000"/>
                </a:solidFill>
              </a:rPr>
              <a:t>月（</a:t>
            </a:r>
            <a:r>
              <a:rPr lang="en-US" altLang="zh-CN" sz="1600" b="1">
                <a:solidFill>
                  <a:srgbClr val="FF0000"/>
                </a:solidFill>
              </a:rPr>
              <a:t>15</a:t>
            </a:r>
            <a:r>
              <a:rPr lang="zh-CN" altLang="en-US" sz="1600" b="1">
                <a:solidFill>
                  <a:srgbClr val="FF0000"/>
                </a:solidFill>
              </a:rPr>
              <a:t>天）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596900" y="188913"/>
            <a:ext cx="40608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kumimoji="1" lang="zh-CN" altLang="en-US" sz="36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2" charset="-122"/>
              </a:rPr>
              <a:t>近期海洋监测</a:t>
            </a: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5575" y="2565400"/>
            <a:ext cx="4056063" cy="22764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23850" y="2659063"/>
            <a:ext cx="1152525" cy="338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rgbClr val="FF0000"/>
                </a:solidFill>
              </a:rPr>
              <a:t>1</a:t>
            </a:r>
            <a:r>
              <a:rPr lang="zh-CN" altLang="en-US" sz="1600" b="1">
                <a:solidFill>
                  <a:srgbClr val="FF0000"/>
                </a:solidFill>
              </a:rPr>
              <a:t>月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" t="6167" r="8250" b="9292"/>
          <a:stretch/>
        </p:blipFill>
        <p:spPr bwMode="auto">
          <a:xfrm>
            <a:off x="4313238" y="674294"/>
            <a:ext cx="4486276" cy="212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1143000" y="1010923"/>
            <a:ext cx="7645285" cy="5313677"/>
            <a:chOff x="1143000" y="1010923"/>
            <a:chExt cx="7645285" cy="5313677"/>
          </a:xfrm>
        </p:grpSpPr>
        <p:sp>
          <p:nvSpPr>
            <p:cNvPr id="3" name="矩形 2"/>
            <p:cNvSpPr/>
            <p:nvPr/>
          </p:nvSpPr>
          <p:spPr bwMode="auto">
            <a:xfrm>
              <a:off x="1143000" y="3429000"/>
              <a:ext cx="685800" cy="762000"/>
            </a:xfrm>
            <a:prstGeom prst="rect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1143000" y="1524000"/>
              <a:ext cx="685800" cy="685800"/>
            </a:xfrm>
            <a:prstGeom prst="rect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1143000" y="5562600"/>
              <a:ext cx="685800" cy="762000"/>
            </a:xfrm>
            <a:prstGeom prst="rect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" name="右箭头 3"/>
            <p:cNvSpPr/>
            <p:nvPr/>
          </p:nvSpPr>
          <p:spPr bwMode="auto">
            <a:xfrm rot="982792">
              <a:off x="7721485" y="1010923"/>
              <a:ext cx="1066800" cy="233175"/>
            </a:xfrm>
            <a:prstGeom prst="rightArrow">
              <a:avLst/>
            </a:prstGeom>
            <a:solidFill>
              <a:srgbClr val="0000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725975" y="1430700"/>
            <a:ext cx="386625" cy="4360500"/>
            <a:chOff x="1725975" y="1430700"/>
            <a:chExt cx="386625" cy="4360500"/>
          </a:xfrm>
        </p:grpSpPr>
        <p:sp>
          <p:nvSpPr>
            <p:cNvPr id="6" name="矩形 5"/>
            <p:cNvSpPr/>
            <p:nvPr/>
          </p:nvSpPr>
          <p:spPr bwMode="auto">
            <a:xfrm>
              <a:off x="1725975" y="1430700"/>
              <a:ext cx="360000" cy="360000"/>
            </a:xfrm>
            <a:prstGeom prst="rect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1743075" y="3297600"/>
              <a:ext cx="360000" cy="360000"/>
            </a:xfrm>
            <a:prstGeom prst="rect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1752600" y="5431200"/>
              <a:ext cx="360000" cy="360000"/>
            </a:xfrm>
            <a:prstGeom prst="rect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pic>
        <p:nvPicPr>
          <p:cNvPr id="6149" name="Picture 5"/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" t="5972" r="7249" b="6000"/>
          <a:stretch/>
        </p:blipFill>
        <p:spPr bwMode="auto">
          <a:xfrm>
            <a:off x="4352925" y="2751531"/>
            <a:ext cx="4485600" cy="21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3581400" y="912858"/>
            <a:ext cx="5218114" cy="4954542"/>
            <a:chOff x="3581400" y="912858"/>
            <a:chExt cx="5218114" cy="4954542"/>
          </a:xfrm>
        </p:grpSpPr>
        <p:sp>
          <p:nvSpPr>
            <p:cNvPr id="22" name="矩形 21"/>
            <p:cNvSpPr/>
            <p:nvPr/>
          </p:nvSpPr>
          <p:spPr bwMode="auto">
            <a:xfrm>
              <a:off x="3581400" y="912858"/>
              <a:ext cx="630238" cy="877842"/>
            </a:xfrm>
            <a:prstGeom prst="rect">
              <a:avLst/>
            </a:prstGeom>
            <a:no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3581400" y="2895600"/>
              <a:ext cx="630238" cy="877842"/>
            </a:xfrm>
            <a:prstGeom prst="rect">
              <a:avLst/>
            </a:prstGeom>
            <a:no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3581400" y="4989558"/>
              <a:ext cx="630238" cy="877842"/>
            </a:xfrm>
            <a:prstGeom prst="rect">
              <a:avLst/>
            </a:prstGeom>
            <a:noFill/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5181599" y="2941479"/>
              <a:ext cx="3617915" cy="1020921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325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761037" y="914400"/>
            <a:ext cx="3230563" cy="5352344"/>
            <a:chOff x="4675187" y="914400"/>
            <a:chExt cx="3230563" cy="5352344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09" t="12941" r="8398"/>
            <a:stretch/>
          </p:blipFill>
          <p:spPr bwMode="auto">
            <a:xfrm>
              <a:off x="4675187" y="1116000"/>
              <a:ext cx="3230563" cy="5150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248" name="Text Box 8"/>
            <p:cNvSpPr txBox="1">
              <a:spLocks noChangeArrowheads="1"/>
            </p:cNvSpPr>
            <p:nvPr/>
          </p:nvSpPr>
          <p:spPr bwMode="auto">
            <a:xfrm>
              <a:off x="5056187" y="914400"/>
              <a:ext cx="1758815" cy="46166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dirty="0" smtClean="0">
                  <a:solidFill>
                    <a:srgbClr val="FF0000"/>
                  </a:solidFill>
                </a:rPr>
                <a:t>CFS2 </a:t>
              </a:r>
              <a:r>
                <a:rPr lang="en-US" altLang="zh-CN" sz="2400" dirty="0">
                  <a:solidFill>
                    <a:srgbClr val="FF0000"/>
                  </a:solidFill>
                </a:rPr>
                <a:t>Z700</a:t>
              </a:r>
            </a:p>
          </p:txBody>
        </p:sp>
      </p:grpSp>
      <p:sp>
        <p:nvSpPr>
          <p:cNvPr id="1025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8229600" cy="838200"/>
          </a:xfrm>
        </p:spPr>
        <p:txBody>
          <a:bodyPr/>
          <a:lstStyle/>
          <a:p>
            <a:pPr eaLnBrk="1" hangingPunct="1"/>
            <a:r>
              <a:rPr lang="en-US" altLang="zh-CN" sz="4000" b="1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4000" b="1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模式环流场预报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6200" y="990600"/>
            <a:ext cx="3590924" cy="2743200"/>
            <a:chOff x="185737" y="990600"/>
            <a:chExt cx="3590924" cy="274320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5" t="5987" r="1424" b="4530"/>
            <a:stretch/>
          </p:blipFill>
          <p:spPr bwMode="auto">
            <a:xfrm>
              <a:off x="185737" y="1393800"/>
              <a:ext cx="3590924" cy="23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252" name="Text Box 10"/>
            <p:cNvSpPr txBox="1">
              <a:spLocks noChangeArrowheads="1"/>
            </p:cNvSpPr>
            <p:nvPr/>
          </p:nvSpPr>
          <p:spPr bwMode="auto">
            <a:xfrm>
              <a:off x="195261" y="990600"/>
              <a:ext cx="1398140" cy="4001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dirty="0" smtClean="0">
                  <a:solidFill>
                    <a:srgbClr val="FF0000"/>
                  </a:solidFill>
                </a:rPr>
                <a:t>NCC </a:t>
              </a:r>
              <a:r>
                <a:rPr lang="en-US" altLang="zh-CN" sz="2000" dirty="0">
                  <a:solidFill>
                    <a:srgbClr val="FF0000"/>
                  </a:solidFill>
                </a:rPr>
                <a:t>Z500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200" y="3914775"/>
            <a:ext cx="3700461" cy="2181225"/>
            <a:chOff x="76200" y="3914775"/>
            <a:chExt cx="3700461" cy="2181225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741" r="4394"/>
            <a:stretch/>
          </p:blipFill>
          <p:spPr bwMode="auto">
            <a:xfrm>
              <a:off x="76200" y="4173567"/>
              <a:ext cx="3700461" cy="1922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 Box 10"/>
            <p:cNvSpPr txBox="1">
              <a:spLocks noChangeArrowheads="1"/>
            </p:cNvSpPr>
            <p:nvPr/>
          </p:nvSpPr>
          <p:spPr bwMode="auto">
            <a:xfrm>
              <a:off x="2519361" y="5314890"/>
              <a:ext cx="1222442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dirty="0" smtClean="0">
                  <a:solidFill>
                    <a:srgbClr val="333399"/>
                  </a:solidFill>
                </a:rPr>
                <a:t>3.2-3.15</a:t>
              </a:r>
              <a:endParaRPr lang="en-US" altLang="zh-CN" sz="2000" dirty="0">
                <a:solidFill>
                  <a:srgbClr val="333399"/>
                </a:solidFill>
              </a:endParaRPr>
            </a:p>
          </p:txBody>
        </p:sp>
        <p:sp>
          <p:nvSpPr>
            <p:cNvPr id="10249" name="Text Box 10"/>
            <p:cNvSpPr txBox="1">
              <a:spLocks noChangeArrowheads="1"/>
            </p:cNvSpPr>
            <p:nvPr/>
          </p:nvSpPr>
          <p:spPr bwMode="auto">
            <a:xfrm>
              <a:off x="152400" y="3914775"/>
              <a:ext cx="1371600" cy="3968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dirty="0">
                  <a:solidFill>
                    <a:srgbClr val="FF0000"/>
                  </a:solidFill>
                </a:rPr>
                <a:t>TCC Z500</a:t>
              </a:r>
            </a:p>
          </p:txBody>
        </p:sp>
      </p:grpSp>
      <p:sp>
        <p:nvSpPr>
          <p:cNvPr id="22" name="矩形 11"/>
          <p:cNvSpPr>
            <a:spLocks noChangeArrowheads="1"/>
          </p:cNvSpPr>
          <p:nvPr/>
        </p:nvSpPr>
        <p:spPr bwMode="auto">
          <a:xfrm>
            <a:off x="3725863" y="2200275"/>
            <a:ext cx="2332037" cy="313932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SzPct val="135000"/>
              <a:buBlip>
                <a:blip r:embed="rId6"/>
              </a:buBlip>
            </a:pP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对欧亚中高纬度地区环流形势预测比较一致：西低东高，乌山负距平；</a:t>
            </a:r>
            <a:endParaRPr lang="en-US" altLang="zh-CN" dirty="0">
              <a:latin typeface="华文楷体" pitchFamily="2" charset="-122"/>
              <a:ea typeface="华文楷体" pitchFamily="2" charset="-122"/>
            </a:endParaRPr>
          </a:p>
          <a:p>
            <a:pPr marL="342900" indent="-342900">
              <a:buClr>
                <a:srgbClr val="FF0000"/>
              </a:buClr>
              <a:buSzPct val="135000"/>
              <a:buBlip>
                <a:blip r:embed="rId6"/>
              </a:buBlip>
            </a:pP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对副热带地区，尤其是西太副高预测有一定分歧；</a:t>
            </a:r>
            <a:endParaRPr lang="en-US" altLang="zh-CN" dirty="0">
              <a:latin typeface="华文楷体" pitchFamily="2" charset="-122"/>
              <a:ea typeface="华文楷体" pitchFamily="2" charset="-122"/>
            </a:endParaRPr>
          </a:p>
          <a:p>
            <a:pPr marL="342900" indent="-342900">
              <a:buClr>
                <a:srgbClr val="FF0000"/>
              </a:buClr>
              <a:buSzPct val="135000"/>
              <a:buBlip>
                <a:blip r:embed="rId6"/>
              </a:buBlip>
            </a:pP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南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支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槽活动预计较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2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月份有明显减弱。</a:t>
            </a:r>
            <a:endParaRPr lang="en-US" altLang="zh-CN" b="1" dirty="0">
              <a:latin typeface="华文楷体" pitchFamily="2" charset="-122"/>
              <a:ea typeface="华文楷体" pitchFamily="2" charset="-122"/>
            </a:endParaRPr>
          </a:p>
        </p:txBody>
      </p:sp>
    </p:spTree>
  </p:cSld>
  <p:clrMapOvr>
    <a:masterClrMapping/>
  </p:clrMapOvr>
  <p:transition advTm="34359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28600" y="228600"/>
            <a:ext cx="2209259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 smtClean="0">
                <a:solidFill>
                  <a:srgbClr val="FF0000"/>
                </a:solidFill>
              </a:rPr>
              <a:t>CFS2</a:t>
            </a:r>
            <a:r>
              <a:rPr lang="zh-CN" altLang="en-US" sz="2400" dirty="0" smtClean="0">
                <a:solidFill>
                  <a:srgbClr val="FF0000"/>
                </a:solidFill>
              </a:rPr>
              <a:t>预报演变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pic>
        <p:nvPicPr>
          <p:cNvPr id="8194" name="Picture 2" descr="http://origin.cpc.ncep.noaa.gov/products/people/mchen/CFSv2FCST/monthly/images/CFSv2.z700.20130201.201303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9" t="17088" r="8748" b="49705"/>
          <a:stretch/>
        </p:blipFill>
        <p:spPr bwMode="auto">
          <a:xfrm>
            <a:off x="7" y="1656600"/>
            <a:ext cx="2340688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84" t="17933" r="8569" b="49488"/>
          <a:stretch/>
        </p:blipFill>
        <p:spPr bwMode="auto">
          <a:xfrm>
            <a:off x="2323110" y="1666648"/>
            <a:ext cx="2416112" cy="1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2" t="17933" r="8425" b="49860"/>
          <a:stretch/>
        </p:blipFill>
        <p:spPr bwMode="auto">
          <a:xfrm>
            <a:off x="4739223" y="1656600"/>
            <a:ext cx="2434681" cy="1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8" t="17747" r="8713" b="49488"/>
          <a:stretch/>
        </p:blipFill>
        <p:spPr bwMode="auto">
          <a:xfrm>
            <a:off x="0" y="3714000"/>
            <a:ext cx="2383976" cy="1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2" t="17560" r="8425" b="49675"/>
          <a:stretch/>
        </p:blipFill>
        <p:spPr bwMode="auto">
          <a:xfrm>
            <a:off x="2372248" y="3714000"/>
            <a:ext cx="2393180" cy="1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7504" y="1268760"/>
            <a:ext cx="82086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Feb.01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0" y="1259468"/>
            <a:ext cx="91563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Feb.06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12124" y="1249344"/>
            <a:ext cx="90287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Feb.11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00" y="3344668"/>
            <a:ext cx="91563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Feb.16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90316" y="3326840"/>
            <a:ext cx="91563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Feb.20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6" name="矩形 11"/>
          <p:cNvSpPr>
            <a:spLocks noChangeArrowheads="1"/>
          </p:cNvSpPr>
          <p:nvPr/>
        </p:nvSpPr>
        <p:spPr bwMode="auto">
          <a:xfrm>
            <a:off x="4953000" y="3704272"/>
            <a:ext cx="3124200" cy="17543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SzPct val="135000"/>
              <a:buBlip>
                <a:blip r:embed="rId7"/>
              </a:buBlip>
            </a:pP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对欧亚中高纬度地区环流形势的预测进行了较大调整：由经向型转为纬向型；</a:t>
            </a:r>
            <a:endParaRPr lang="en-US" altLang="zh-CN" dirty="0">
              <a:latin typeface="华文楷体" pitchFamily="2" charset="-122"/>
              <a:ea typeface="华文楷体" pitchFamily="2" charset="-122"/>
            </a:endParaRPr>
          </a:p>
          <a:p>
            <a:pPr marL="342900" indent="-342900">
              <a:buClr>
                <a:srgbClr val="FF0000"/>
              </a:buClr>
              <a:buSzPct val="135000"/>
              <a:buBlip>
                <a:blip r:embed="rId7"/>
              </a:buBlip>
            </a:pP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对副热带地区的负距平在逐渐减弱。直接影响系统：印缅槽，西太副高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。</a:t>
            </a:r>
            <a:endParaRPr lang="en-US" altLang="zh-CN" b="1" dirty="0"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996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AO</a:t>
            </a:r>
            <a:r>
              <a:rPr lang="zh-CN" altLang="en-US" b="1" dirty="0" smtClean="0"/>
              <a:t>预测</a:t>
            </a:r>
            <a:endParaRPr lang="zh-CN" altLang="en-US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143000"/>
            <a:ext cx="3810000" cy="5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25"/>
          <a:stretch/>
        </p:blipFill>
        <p:spPr bwMode="auto">
          <a:xfrm>
            <a:off x="152400" y="1390800"/>
            <a:ext cx="4694040" cy="42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11"/>
          <p:cNvSpPr>
            <a:spLocks noChangeArrowheads="1"/>
          </p:cNvSpPr>
          <p:nvPr/>
        </p:nvSpPr>
        <p:spPr bwMode="auto">
          <a:xfrm>
            <a:off x="1295400" y="5715000"/>
            <a:ext cx="3733800" cy="3693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SzPct val="135000"/>
              <a:buBlip>
                <a:blip r:embed="rId5"/>
              </a:buBlip>
            </a:pPr>
            <a:r>
              <a:rPr lang="en-US" altLang="zh-CN" dirty="0" smtClean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3</a:t>
            </a:r>
            <a:r>
              <a:rPr lang="zh-CN" altLang="en-US" dirty="0" smtClean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月前半月</a:t>
            </a:r>
            <a:r>
              <a:rPr lang="en-US" altLang="zh-CN" dirty="0" smtClean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AO</a:t>
            </a:r>
            <a:r>
              <a:rPr lang="zh-CN" altLang="en-US" dirty="0" smtClean="0">
                <a:solidFill>
                  <a:srgbClr val="0000FF"/>
                </a:solidFill>
                <a:latin typeface="华文楷体" pitchFamily="2" charset="-122"/>
                <a:ea typeface="华文楷体" pitchFamily="2" charset="-122"/>
              </a:rPr>
              <a:t>仍将处于负位相；</a:t>
            </a:r>
            <a:endParaRPr lang="en-US" altLang="zh-CN" dirty="0">
              <a:solidFill>
                <a:srgbClr val="0000FF"/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257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西伯利亚高压</a:t>
            </a:r>
            <a:endParaRPr lang="zh-CN" altLang="en-US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4796408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905000"/>
            <a:ext cx="4054614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181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4000" b="1" dirty="0"/>
              <a:t>近期副高演变</a:t>
            </a: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870007"/>
              </p:ext>
            </p:extLst>
          </p:nvPr>
        </p:nvGraphicFramePr>
        <p:xfrm>
          <a:off x="1524000" y="1524000"/>
          <a:ext cx="6172201" cy="3810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7807"/>
                <a:gridCol w="1343435"/>
                <a:gridCol w="1343435"/>
                <a:gridCol w="1343435"/>
                <a:gridCol w="1344089"/>
              </a:tblGrid>
              <a:tr h="6062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</a:rPr>
                        <a:t>NCEP</a:t>
                      </a:r>
                      <a:endParaRPr lang="zh-CN" sz="105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强</a:t>
                      </a: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度</a:t>
                      </a:r>
                      <a:endParaRPr lang="zh-CN" sz="105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（实况</a:t>
                      </a: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气候场）</a:t>
                      </a:r>
                      <a:endParaRPr lang="zh-CN" sz="105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脊</a:t>
                      </a: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线</a:t>
                      </a:r>
                      <a:endParaRPr lang="zh-CN" sz="105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（实况</a:t>
                      </a: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气候场）</a:t>
                      </a:r>
                      <a:endParaRPr lang="zh-CN" sz="105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面</a:t>
                      </a: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积</a:t>
                      </a:r>
                      <a:endParaRPr lang="zh-CN" sz="105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（实况</a:t>
                      </a: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气候场）</a:t>
                      </a:r>
                      <a:endParaRPr lang="zh-CN" sz="105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西伸脊点</a:t>
                      </a:r>
                      <a:endParaRPr lang="zh-CN" sz="1050" b="1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（实况</a:t>
                      </a: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zh-CN" sz="1200" b="1" kern="100" dirty="0">
                          <a:solidFill>
                            <a:schemeClr val="tx1"/>
                          </a:solidFill>
                          <a:effectLst/>
                        </a:rPr>
                        <a:t>气候场）</a:t>
                      </a:r>
                      <a:endParaRPr lang="zh-CN" sz="105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708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2012.9</a:t>
                      </a:r>
                      <a:endParaRPr lang="zh-CN" sz="105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rgbClr val="FF0000"/>
                          </a:solidFill>
                          <a:effectLst/>
                        </a:rPr>
                        <a:t>强（</a:t>
                      </a:r>
                      <a:r>
                        <a:rPr lang="en-US" sz="1200" b="1" kern="100" dirty="0" smtClean="0">
                          <a:solidFill>
                            <a:srgbClr val="FF0000"/>
                          </a:solidFill>
                          <a:effectLst/>
                        </a:rPr>
                        <a:t>213/154</a:t>
                      </a:r>
                      <a:r>
                        <a:rPr lang="zh-CN" sz="1200" b="1" kern="100" dirty="0">
                          <a:solidFill>
                            <a:srgbClr val="FF0000"/>
                          </a:solidFill>
                          <a:effectLst/>
                        </a:rPr>
                        <a:t>）</a:t>
                      </a:r>
                      <a:endParaRPr lang="zh-CN" sz="1050" b="1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 smtClean="0">
                          <a:effectLst/>
                        </a:rPr>
                        <a:t>略</a:t>
                      </a:r>
                      <a:r>
                        <a:rPr lang="zh-CN" altLang="en-US" sz="1200" b="1" kern="100" dirty="0" smtClean="0">
                          <a:effectLst/>
                        </a:rPr>
                        <a:t>南</a:t>
                      </a:r>
                      <a:r>
                        <a:rPr lang="zh-CN" sz="1200" b="1" kern="100" dirty="0" smtClean="0">
                          <a:effectLst/>
                        </a:rPr>
                        <a:t>（</a:t>
                      </a:r>
                      <a:r>
                        <a:rPr lang="en-US" sz="1200" b="1" kern="100" dirty="0" smtClean="0">
                          <a:effectLst/>
                        </a:rPr>
                        <a:t>25/26</a:t>
                      </a:r>
                      <a:r>
                        <a:rPr lang="zh-CN" sz="1200" b="1" kern="100" dirty="0">
                          <a:effectLst/>
                        </a:rPr>
                        <a:t>）</a:t>
                      </a:r>
                      <a:endParaRPr lang="zh-CN" sz="105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</a:rPr>
                        <a:t>大</a:t>
                      </a:r>
                      <a:r>
                        <a:rPr lang="zh-CN" sz="1200" b="1" kern="100" dirty="0" smtClean="0">
                          <a:effectLst/>
                        </a:rPr>
                        <a:t>（</a:t>
                      </a:r>
                      <a:r>
                        <a:rPr lang="en-US" altLang="zh-CN" sz="1200" b="1" kern="100" dirty="0" smtClean="0">
                          <a:effectLst/>
                        </a:rPr>
                        <a:t>74</a:t>
                      </a:r>
                      <a:r>
                        <a:rPr lang="en-US" sz="1200" b="1" kern="100" dirty="0" smtClean="0">
                          <a:effectLst/>
                        </a:rPr>
                        <a:t>/66</a:t>
                      </a:r>
                      <a:r>
                        <a:rPr lang="zh-CN" sz="1200" b="1" kern="100" dirty="0">
                          <a:effectLst/>
                        </a:rPr>
                        <a:t>）</a:t>
                      </a:r>
                      <a:endParaRPr lang="zh-CN" sz="105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effectLst/>
                        </a:rPr>
                        <a:t>东（</a:t>
                      </a:r>
                      <a:r>
                        <a:rPr lang="en-US" sz="1200" b="1" kern="100" dirty="0" smtClean="0">
                          <a:effectLst/>
                        </a:rPr>
                        <a:t>133/125</a:t>
                      </a:r>
                      <a:r>
                        <a:rPr lang="zh-CN" sz="1200" b="1" kern="100" dirty="0">
                          <a:effectLst/>
                        </a:rPr>
                        <a:t>）</a:t>
                      </a:r>
                      <a:endParaRPr lang="zh-CN" sz="105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478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2012.10</a:t>
                      </a:r>
                      <a:endParaRPr lang="zh-CN" sz="105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2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弱</a:t>
                      </a:r>
                      <a:r>
                        <a:rPr lang="zh-CN" sz="12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（</a:t>
                      </a:r>
                      <a:r>
                        <a:rPr lang="en-US" altLang="zh-CN" sz="12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4</a:t>
                      </a:r>
                      <a:r>
                        <a:rPr lang="en-US" sz="12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6/128</a:t>
                      </a:r>
                      <a:r>
                        <a:rPr lang="zh-CN" sz="1200" b="1" kern="100" dirty="0">
                          <a:solidFill>
                            <a:srgbClr val="0000FF"/>
                          </a:solidFill>
                          <a:effectLst/>
                        </a:rPr>
                        <a:t>）</a:t>
                      </a:r>
                      <a:endParaRPr lang="zh-CN" sz="1050" b="1" kern="100" dirty="0">
                        <a:solidFill>
                          <a:srgbClr val="0000FF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 smtClean="0">
                          <a:effectLst/>
                        </a:rPr>
                        <a:t>略</a:t>
                      </a:r>
                      <a:r>
                        <a:rPr lang="zh-CN" altLang="en-US" sz="1200" b="1" kern="100" dirty="0" smtClean="0">
                          <a:effectLst/>
                        </a:rPr>
                        <a:t>南</a:t>
                      </a:r>
                      <a:r>
                        <a:rPr lang="zh-CN" sz="1200" b="1" kern="100" dirty="0" smtClean="0">
                          <a:effectLst/>
                        </a:rPr>
                        <a:t>（</a:t>
                      </a:r>
                      <a:r>
                        <a:rPr lang="en-US" sz="1200" b="1" kern="100" dirty="0" smtClean="0">
                          <a:effectLst/>
                        </a:rPr>
                        <a:t>22/23</a:t>
                      </a:r>
                      <a:r>
                        <a:rPr lang="zh-CN" sz="1200" b="1" kern="100" dirty="0">
                          <a:effectLst/>
                        </a:rPr>
                        <a:t>）</a:t>
                      </a:r>
                      <a:endParaRPr lang="zh-CN" sz="105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effectLst/>
                        </a:rPr>
                        <a:t>小</a:t>
                      </a:r>
                      <a:r>
                        <a:rPr lang="zh-CN" sz="1200" b="1" kern="100" dirty="0" smtClean="0">
                          <a:effectLst/>
                        </a:rPr>
                        <a:t>（</a:t>
                      </a:r>
                      <a:r>
                        <a:rPr lang="en-US" altLang="zh-CN" sz="1200" b="1" kern="100" dirty="0" smtClean="0">
                          <a:effectLst/>
                        </a:rPr>
                        <a:t>30</a:t>
                      </a:r>
                      <a:r>
                        <a:rPr lang="en-US" sz="1200" b="1" kern="100" dirty="0" smtClean="0">
                          <a:effectLst/>
                        </a:rPr>
                        <a:t>/61</a:t>
                      </a:r>
                      <a:r>
                        <a:rPr lang="zh-CN" sz="1200" b="1" kern="100" dirty="0">
                          <a:effectLst/>
                        </a:rPr>
                        <a:t>）</a:t>
                      </a:r>
                      <a:endParaRPr lang="zh-CN" sz="105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solidFill>
                            <a:srgbClr val="FF0000"/>
                          </a:solidFill>
                          <a:effectLst/>
                        </a:rPr>
                        <a:t>西</a:t>
                      </a:r>
                      <a:r>
                        <a:rPr lang="zh-CN" sz="1200" b="1" kern="100" dirty="0" smtClean="0">
                          <a:solidFill>
                            <a:srgbClr val="FF0000"/>
                          </a:solidFill>
                          <a:effectLst/>
                        </a:rPr>
                        <a:t>（</a:t>
                      </a:r>
                      <a:r>
                        <a:rPr lang="en-US" sz="1200" b="1" kern="100" dirty="0" smtClean="0">
                          <a:solidFill>
                            <a:srgbClr val="FF0000"/>
                          </a:solidFill>
                          <a:effectLst/>
                        </a:rPr>
                        <a:t>108/115</a:t>
                      </a:r>
                      <a:r>
                        <a:rPr lang="zh-CN" sz="1200" b="1" kern="100" dirty="0">
                          <a:solidFill>
                            <a:srgbClr val="FF0000"/>
                          </a:solidFill>
                          <a:effectLst/>
                        </a:rPr>
                        <a:t>）</a:t>
                      </a:r>
                      <a:endParaRPr lang="zh-CN" sz="1050" b="1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708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2012.11</a:t>
                      </a:r>
                      <a:endParaRPr lang="zh-CN" sz="105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100" dirty="0" smtClean="0">
                          <a:solidFill>
                            <a:srgbClr val="FF0000"/>
                          </a:solidFill>
                          <a:effectLst/>
                        </a:rPr>
                        <a:t>强</a:t>
                      </a:r>
                      <a:r>
                        <a:rPr lang="zh-CN" sz="1200" b="1" kern="100" dirty="0" smtClean="0">
                          <a:solidFill>
                            <a:srgbClr val="FF0000"/>
                          </a:solidFill>
                          <a:effectLst/>
                        </a:rPr>
                        <a:t>（</a:t>
                      </a:r>
                      <a:r>
                        <a:rPr lang="en-US" altLang="zh-CN" sz="1200" b="1" kern="100" dirty="0" smtClean="0">
                          <a:solidFill>
                            <a:srgbClr val="FF0000"/>
                          </a:solidFill>
                          <a:effectLst/>
                        </a:rPr>
                        <a:t>11</a:t>
                      </a:r>
                      <a:r>
                        <a:rPr lang="en-US" sz="1200" b="1" kern="100" dirty="0" smtClean="0">
                          <a:solidFill>
                            <a:srgbClr val="FF0000"/>
                          </a:solidFill>
                          <a:effectLst/>
                        </a:rPr>
                        <a:t>2/95</a:t>
                      </a:r>
                      <a:r>
                        <a:rPr lang="zh-CN" sz="1200" b="1" kern="100" dirty="0" smtClean="0">
                          <a:solidFill>
                            <a:srgbClr val="FF0000"/>
                          </a:solidFill>
                          <a:effectLst/>
                        </a:rPr>
                        <a:t>）</a:t>
                      </a:r>
                      <a:endParaRPr lang="zh-CN" sz="1050" b="1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100" dirty="0" smtClean="0">
                          <a:effectLst/>
                        </a:rPr>
                        <a:t>略南</a:t>
                      </a:r>
                      <a:r>
                        <a:rPr lang="zh-CN" sz="1200" b="1" kern="100" dirty="0" smtClean="0">
                          <a:effectLst/>
                        </a:rPr>
                        <a:t>（</a:t>
                      </a:r>
                      <a:r>
                        <a:rPr lang="en-US" altLang="zh-CN" sz="1200" b="1" kern="100" dirty="0" smtClean="0">
                          <a:effectLst/>
                        </a:rPr>
                        <a:t>17</a:t>
                      </a:r>
                      <a:r>
                        <a:rPr lang="en-US" sz="1200" b="1" kern="100" dirty="0" smtClean="0">
                          <a:effectLst/>
                        </a:rPr>
                        <a:t>/20</a:t>
                      </a:r>
                      <a:r>
                        <a:rPr lang="zh-CN" sz="1200" b="1" kern="100" dirty="0">
                          <a:effectLst/>
                        </a:rPr>
                        <a:t>）</a:t>
                      </a:r>
                      <a:endParaRPr lang="zh-CN" sz="105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effectLst/>
                        </a:rPr>
                        <a:t>大</a:t>
                      </a:r>
                      <a:r>
                        <a:rPr lang="zh-CN" sz="1200" b="1" kern="100" dirty="0" smtClean="0">
                          <a:effectLst/>
                        </a:rPr>
                        <a:t>（</a:t>
                      </a:r>
                      <a:r>
                        <a:rPr lang="en-US" altLang="zh-CN" sz="1200" b="1" kern="100" dirty="0" smtClean="0">
                          <a:effectLst/>
                        </a:rPr>
                        <a:t>6</a:t>
                      </a:r>
                      <a:r>
                        <a:rPr lang="en-US" sz="1200" b="1" kern="100" dirty="0" smtClean="0">
                          <a:effectLst/>
                        </a:rPr>
                        <a:t>4/50</a:t>
                      </a:r>
                      <a:r>
                        <a:rPr lang="zh-CN" sz="1200" b="1" kern="100" dirty="0">
                          <a:effectLst/>
                        </a:rPr>
                        <a:t>）</a:t>
                      </a:r>
                      <a:endParaRPr lang="zh-CN" sz="105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100" dirty="0" smtClean="0">
                          <a:solidFill>
                            <a:srgbClr val="FF0000"/>
                          </a:solidFill>
                          <a:effectLst/>
                        </a:rPr>
                        <a:t>西</a:t>
                      </a:r>
                      <a:r>
                        <a:rPr lang="zh-CN" sz="1200" b="1" kern="100" dirty="0" smtClean="0">
                          <a:solidFill>
                            <a:srgbClr val="FF0000"/>
                          </a:solidFill>
                          <a:effectLst/>
                        </a:rPr>
                        <a:t>（</a:t>
                      </a:r>
                      <a:r>
                        <a:rPr lang="en-US" sz="1200" b="1" kern="100" dirty="0" smtClean="0">
                          <a:solidFill>
                            <a:srgbClr val="FF0000"/>
                          </a:solidFill>
                          <a:effectLst/>
                        </a:rPr>
                        <a:t>110/121</a:t>
                      </a:r>
                      <a:r>
                        <a:rPr lang="zh-CN" sz="1200" b="1" kern="100" dirty="0">
                          <a:solidFill>
                            <a:srgbClr val="FF0000"/>
                          </a:solidFill>
                          <a:effectLst/>
                        </a:rPr>
                        <a:t>）</a:t>
                      </a:r>
                      <a:endParaRPr lang="zh-CN" sz="1050" b="1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478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2012.12</a:t>
                      </a:r>
                      <a:endParaRPr lang="zh-CN" sz="105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弱</a:t>
                      </a:r>
                      <a:r>
                        <a:rPr lang="zh-CN" sz="12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（</a:t>
                      </a:r>
                      <a:r>
                        <a:rPr lang="en-US" altLang="zh-CN" sz="12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66</a:t>
                      </a:r>
                      <a:r>
                        <a:rPr lang="en-US" sz="12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/73</a:t>
                      </a:r>
                      <a:r>
                        <a:rPr lang="zh-CN" sz="1200" b="1" kern="100" dirty="0" smtClean="0">
                          <a:solidFill>
                            <a:srgbClr val="0000FF"/>
                          </a:solidFill>
                          <a:effectLst/>
                        </a:rPr>
                        <a:t>）</a:t>
                      </a:r>
                      <a:endParaRPr lang="zh-CN" sz="1050" b="1" kern="100" dirty="0">
                        <a:solidFill>
                          <a:srgbClr val="0000FF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 smtClean="0">
                          <a:effectLst/>
                        </a:rPr>
                        <a:t>略</a:t>
                      </a:r>
                      <a:r>
                        <a:rPr lang="zh-CN" altLang="en-US" sz="1200" b="1" kern="100" dirty="0" smtClean="0">
                          <a:effectLst/>
                        </a:rPr>
                        <a:t>南</a:t>
                      </a:r>
                      <a:r>
                        <a:rPr lang="zh-CN" sz="1200" b="1" kern="100" dirty="0" smtClean="0">
                          <a:effectLst/>
                        </a:rPr>
                        <a:t>（</a:t>
                      </a:r>
                      <a:r>
                        <a:rPr lang="en-US" sz="1200" b="1" kern="100" dirty="0" smtClean="0">
                          <a:effectLst/>
                        </a:rPr>
                        <a:t>16/17</a:t>
                      </a:r>
                      <a:r>
                        <a:rPr lang="zh-CN" sz="1200" b="1" kern="100" dirty="0">
                          <a:effectLst/>
                        </a:rPr>
                        <a:t>）</a:t>
                      </a:r>
                      <a:endParaRPr lang="zh-CN" sz="105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200" b="1" kern="100" dirty="0" smtClean="0">
                          <a:effectLst/>
                        </a:rPr>
                        <a:t>正常</a:t>
                      </a:r>
                      <a:r>
                        <a:rPr lang="zh-CN" sz="1200" b="1" kern="100" dirty="0" smtClean="0">
                          <a:effectLst/>
                        </a:rPr>
                        <a:t>（</a:t>
                      </a:r>
                      <a:r>
                        <a:rPr lang="en-US" altLang="zh-CN" sz="1200" b="1" kern="100" dirty="0" smtClean="0">
                          <a:effectLst/>
                        </a:rPr>
                        <a:t>41</a:t>
                      </a:r>
                      <a:r>
                        <a:rPr lang="en-US" sz="1200" b="1" kern="100" dirty="0" smtClean="0">
                          <a:effectLst/>
                        </a:rPr>
                        <a:t>/40</a:t>
                      </a:r>
                      <a:r>
                        <a:rPr lang="zh-CN" sz="1200" b="1" kern="100" dirty="0">
                          <a:effectLst/>
                        </a:rPr>
                        <a:t>）</a:t>
                      </a:r>
                      <a:endParaRPr lang="zh-CN" sz="105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>
                          <a:solidFill>
                            <a:srgbClr val="FF0000"/>
                          </a:solidFill>
                          <a:effectLst/>
                        </a:rPr>
                        <a:t>西（</a:t>
                      </a:r>
                      <a:r>
                        <a:rPr lang="en-US" sz="1200" b="1" kern="100" dirty="0">
                          <a:solidFill>
                            <a:srgbClr val="FF0000"/>
                          </a:solidFill>
                          <a:effectLst/>
                        </a:rPr>
                        <a:t>122/130</a:t>
                      </a:r>
                      <a:r>
                        <a:rPr lang="zh-CN" sz="1200" b="1" kern="100" dirty="0">
                          <a:solidFill>
                            <a:srgbClr val="FF0000"/>
                          </a:solidFill>
                          <a:effectLst/>
                        </a:rPr>
                        <a:t>）</a:t>
                      </a:r>
                      <a:endParaRPr lang="zh-CN" sz="1050" b="1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708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2013.01</a:t>
                      </a:r>
                      <a:endParaRPr lang="zh-CN" sz="105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100" dirty="0" smtClean="0">
                          <a:solidFill>
                            <a:srgbClr val="FF0000"/>
                          </a:solidFill>
                          <a:effectLst/>
                        </a:rPr>
                        <a:t>强</a:t>
                      </a:r>
                      <a:r>
                        <a:rPr lang="zh-CN" sz="1200" b="1" kern="100" dirty="0" smtClean="0">
                          <a:solidFill>
                            <a:srgbClr val="FF0000"/>
                          </a:solidFill>
                          <a:effectLst/>
                        </a:rPr>
                        <a:t>（</a:t>
                      </a:r>
                      <a:r>
                        <a:rPr lang="en-US" altLang="zh-CN" sz="1200" b="1" kern="100" dirty="0" smtClean="0">
                          <a:solidFill>
                            <a:srgbClr val="FF0000"/>
                          </a:solidFill>
                          <a:effectLst/>
                        </a:rPr>
                        <a:t>54</a:t>
                      </a:r>
                      <a:r>
                        <a:rPr lang="en-US" sz="1200" b="1" kern="100" dirty="0" smtClean="0">
                          <a:solidFill>
                            <a:srgbClr val="FF0000"/>
                          </a:solidFill>
                          <a:effectLst/>
                        </a:rPr>
                        <a:t>/45</a:t>
                      </a:r>
                      <a:r>
                        <a:rPr lang="zh-CN" sz="1200" b="1" kern="100" dirty="0" smtClean="0">
                          <a:solidFill>
                            <a:srgbClr val="FF0000"/>
                          </a:solidFill>
                          <a:effectLst/>
                        </a:rPr>
                        <a:t>）</a:t>
                      </a:r>
                      <a:endParaRPr lang="zh-CN" sz="1050" b="1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b="1" kern="100" dirty="0" smtClean="0">
                          <a:effectLst/>
                        </a:rPr>
                        <a:t>正常（</a:t>
                      </a:r>
                      <a:r>
                        <a:rPr lang="en-US" sz="1200" b="1" kern="100" dirty="0">
                          <a:effectLst/>
                        </a:rPr>
                        <a:t>15/15</a:t>
                      </a:r>
                      <a:r>
                        <a:rPr lang="zh-CN" sz="1200" b="1" kern="100" dirty="0">
                          <a:effectLst/>
                        </a:rPr>
                        <a:t>）</a:t>
                      </a:r>
                      <a:endParaRPr lang="zh-CN" sz="105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200" b="1" kern="100" dirty="0">
                          <a:effectLst/>
                        </a:rPr>
                        <a:t>大</a:t>
                      </a:r>
                      <a:r>
                        <a:rPr lang="zh-CN" sz="1200" b="1" kern="100" dirty="0" smtClean="0">
                          <a:effectLst/>
                        </a:rPr>
                        <a:t>（</a:t>
                      </a:r>
                      <a:r>
                        <a:rPr lang="en-US" altLang="zh-CN" sz="1200" b="1" kern="100" dirty="0" smtClean="0">
                          <a:effectLst/>
                        </a:rPr>
                        <a:t>39</a:t>
                      </a:r>
                      <a:r>
                        <a:rPr lang="en-US" sz="1200" b="1" kern="100" dirty="0" smtClean="0">
                          <a:effectLst/>
                        </a:rPr>
                        <a:t>/24</a:t>
                      </a:r>
                      <a:r>
                        <a:rPr lang="zh-CN" sz="1200" b="1" kern="100" dirty="0">
                          <a:effectLst/>
                        </a:rPr>
                        <a:t>）</a:t>
                      </a:r>
                      <a:endParaRPr lang="zh-CN" sz="105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zh-CN" sz="1200" b="1" kern="100" dirty="0" smtClean="0">
                          <a:solidFill>
                            <a:srgbClr val="FF0000"/>
                          </a:solidFill>
                          <a:effectLst/>
                        </a:rPr>
                        <a:t>西</a:t>
                      </a:r>
                      <a:r>
                        <a:rPr lang="zh-CN" sz="1200" b="1" kern="100" dirty="0" smtClean="0">
                          <a:solidFill>
                            <a:srgbClr val="FF0000"/>
                          </a:solidFill>
                          <a:effectLst/>
                        </a:rPr>
                        <a:t>（</a:t>
                      </a:r>
                      <a:r>
                        <a:rPr lang="en-US" sz="1200" b="1" kern="100" dirty="0" smtClean="0">
                          <a:solidFill>
                            <a:srgbClr val="FF0000"/>
                          </a:solidFill>
                          <a:effectLst/>
                        </a:rPr>
                        <a:t>134/142</a:t>
                      </a:r>
                      <a:r>
                        <a:rPr lang="zh-CN" sz="1200" b="1" kern="100" dirty="0">
                          <a:solidFill>
                            <a:srgbClr val="FF0000"/>
                          </a:solidFill>
                          <a:effectLst/>
                        </a:rPr>
                        <a:t>）</a:t>
                      </a:r>
                      <a:endParaRPr lang="zh-CN" sz="1050" b="1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478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2013.02</a:t>
                      </a:r>
                      <a:endParaRPr lang="zh-CN" sz="105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050" b="1" kern="100" dirty="0" smtClean="0">
                          <a:solidFill>
                            <a:srgbClr val="FF0000"/>
                          </a:solidFill>
                          <a:effectLst/>
                        </a:rPr>
                        <a:t>强</a:t>
                      </a:r>
                      <a:endParaRPr lang="zh-CN" sz="105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 </a:t>
                      </a:r>
                      <a:endParaRPr lang="zh-CN" sz="1050" b="1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478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2013.03</a:t>
                      </a:r>
                      <a:endParaRPr lang="zh-CN" sz="105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050" b="1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050" b="1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050" b="1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050" b="1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307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143000"/>
          </a:xfrm>
        </p:spPr>
        <p:txBody>
          <a:bodyPr/>
          <a:lstStyle/>
          <a:p>
            <a:r>
              <a:rPr lang="zh-CN" altLang="zh-CN" b="1" dirty="0"/>
              <a:t>副高持续性特征分析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00746"/>
              </p:ext>
            </p:extLst>
          </p:nvPr>
        </p:nvGraphicFramePr>
        <p:xfrm>
          <a:off x="1524000" y="1981200"/>
          <a:ext cx="5928319" cy="2438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6737"/>
                <a:gridCol w="818597"/>
                <a:gridCol w="818597"/>
                <a:gridCol w="818597"/>
                <a:gridCol w="818597"/>
                <a:gridCol w="818597"/>
                <a:gridCol w="818597"/>
              </a:tblGrid>
              <a:tr h="4876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b="1" kern="1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宋体"/>
                          <a:cs typeface="Times New Roman"/>
                        </a:rPr>
                        <a:t>NCEP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zh-CN" sz="1600" b="1" kern="100" dirty="0">
                          <a:solidFill>
                            <a:schemeClr val="tx1"/>
                          </a:solidFill>
                          <a:effectLst/>
                        </a:rPr>
                        <a:t>月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effectLst/>
                        </a:rPr>
                        <a:t>月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effectLst/>
                        </a:rPr>
                        <a:t>月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effectLst/>
                        </a:rPr>
                        <a:t>月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effectLst/>
                        </a:rPr>
                        <a:t>月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r>
                        <a:rPr lang="zh-CN" sz="1600" b="1" kern="100">
                          <a:solidFill>
                            <a:schemeClr val="tx1"/>
                          </a:solidFill>
                          <a:effectLst/>
                        </a:rPr>
                        <a:t>月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876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>
                          <a:solidFill>
                            <a:schemeClr val="tx1"/>
                          </a:solidFill>
                          <a:effectLst/>
                        </a:rPr>
                        <a:t>强度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</a:rPr>
                        <a:t>0.95</a:t>
                      </a:r>
                      <a:endParaRPr lang="zh-CN" sz="1100" b="1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</a:rPr>
                        <a:t>0.68</a:t>
                      </a:r>
                      <a:endParaRPr lang="zh-CN" sz="1100" b="1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0.3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</a:rPr>
                        <a:t>0.18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</a:rPr>
                        <a:t>0.14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</a:rPr>
                        <a:t>0.07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876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tx1"/>
                          </a:solidFill>
                          <a:effectLst/>
                        </a:rPr>
                        <a:t>脊线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0.24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-0.03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</a:rPr>
                        <a:t>0.04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</a:rPr>
                        <a:t>0.08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</a:rPr>
                        <a:t>0.01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</a:rPr>
                        <a:t>-0.15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876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tx1"/>
                          </a:solidFill>
                          <a:effectLst/>
                        </a:rPr>
                        <a:t>面积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</a:rPr>
                        <a:t>0.87</a:t>
                      </a:r>
                      <a:endParaRPr lang="zh-CN" sz="1100" b="1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</a:rPr>
                        <a:t>0.60</a:t>
                      </a:r>
                      <a:endParaRPr lang="zh-CN" sz="1100" b="1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</a:rPr>
                        <a:t>0.32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0.32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</a:rPr>
                        <a:t>0.14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</a:rPr>
                        <a:t>0.14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876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b="1" kern="100" dirty="0">
                          <a:solidFill>
                            <a:schemeClr val="tx1"/>
                          </a:solidFill>
                          <a:effectLst/>
                        </a:rPr>
                        <a:t>西伸脊点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</a:rPr>
                        <a:t>0.61</a:t>
                      </a:r>
                      <a:endParaRPr lang="zh-CN" sz="1100" b="1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</a:rPr>
                        <a:t>0.64</a:t>
                      </a:r>
                      <a:endParaRPr lang="zh-CN" sz="1100" b="1" kern="100" dirty="0">
                        <a:solidFill>
                          <a:srgbClr val="FF0000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0.29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>
                          <a:solidFill>
                            <a:schemeClr val="tx1"/>
                          </a:solidFill>
                          <a:effectLst/>
                        </a:rPr>
                        <a:t>0.32</a:t>
                      </a:r>
                      <a:endParaRPr lang="zh-CN" sz="1100" b="1" kern="10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0.27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0.15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1066800" y="5068669"/>
            <a:ext cx="73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参考文献：刘芸芸</a:t>
            </a:r>
            <a:r>
              <a:rPr lang="en-US" altLang="zh-CN" dirty="0" smtClean="0"/>
              <a:t>,</a:t>
            </a:r>
            <a:r>
              <a:rPr lang="zh-CN" altLang="en-US" dirty="0" smtClean="0"/>
              <a:t>李维京</a:t>
            </a:r>
            <a:r>
              <a:rPr lang="en-US" altLang="zh-CN" dirty="0" smtClean="0"/>
              <a:t>,</a:t>
            </a:r>
            <a:r>
              <a:rPr lang="zh-CN" altLang="en-US" dirty="0" smtClean="0"/>
              <a:t>艾婉秀</a:t>
            </a:r>
            <a:r>
              <a:rPr lang="en-US" altLang="zh-CN" dirty="0" smtClean="0"/>
              <a:t>,</a:t>
            </a:r>
            <a:r>
              <a:rPr lang="zh-CN" altLang="en-US" dirty="0" smtClean="0"/>
              <a:t>等</a:t>
            </a:r>
            <a:r>
              <a:rPr lang="en-US" altLang="zh-CN" dirty="0" smtClean="0"/>
              <a:t>. 2012.《</a:t>
            </a:r>
            <a:r>
              <a:rPr lang="zh-CN" altLang="en-US" dirty="0" smtClean="0"/>
              <a:t>月时间尺度西太平洋副热带高压指数的重建及应用</a:t>
            </a:r>
            <a:r>
              <a:rPr lang="en-US" altLang="zh-CN" dirty="0" smtClean="0"/>
              <a:t>》,</a:t>
            </a:r>
            <a:r>
              <a:rPr lang="zh-CN" altLang="en-US" dirty="0" smtClean="0"/>
              <a:t>应用气象学报</a:t>
            </a:r>
            <a:r>
              <a:rPr lang="en-US" altLang="zh-CN" dirty="0" smtClean="0"/>
              <a:t>,</a:t>
            </a:r>
            <a:r>
              <a:rPr lang="zh-CN" altLang="en-US" dirty="0" smtClean="0"/>
              <a:t>待刊。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93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533400"/>
            <a:ext cx="5638800" cy="884238"/>
          </a:xfrm>
          <a:solidFill>
            <a:srgbClr val="FFFF00"/>
          </a:solidFill>
        </p:spPr>
        <p:txBody>
          <a:bodyPr/>
          <a:lstStyle/>
          <a:p>
            <a:r>
              <a:rPr lang="zh-CN" altLang="en-US" sz="5400" b="1" smtClean="0">
                <a:solidFill>
                  <a:srgbClr val="FF00FF"/>
                </a:solidFill>
                <a:ea typeface="黑体" pitchFamily="2" charset="-122"/>
              </a:rPr>
              <a:t>形势</a:t>
            </a:r>
            <a:r>
              <a:rPr lang="zh-CN" altLang="en-US" sz="5400" b="1" smtClean="0">
                <a:solidFill>
                  <a:srgbClr val="0000FF"/>
                </a:solidFill>
                <a:ea typeface="黑体" pitchFamily="2" charset="-122"/>
              </a:rPr>
              <a:t>预测结果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7391400" cy="3834896"/>
          </a:xfrm>
          <a:solidFill>
            <a:srgbClr val="66FFFF"/>
          </a:solidFill>
        </p:spPr>
        <p:txBody>
          <a:bodyPr wrap="square">
            <a:spAutoFit/>
          </a:bodyPr>
          <a:lstStyle/>
          <a:p>
            <a:pPr>
              <a:buClr>
                <a:srgbClr val="FF00FF"/>
              </a:buClr>
              <a:buFont typeface="Wingdings" pitchFamily="2" charset="2"/>
              <a:buChar char="p"/>
            </a:pPr>
            <a:r>
              <a:rPr lang="en-US" altLang="zh-CN" b="1" dirty="0">
                <a:solidFill>
                  <a:srgbClr val="0000FF"/>
                </a:solidFill>
                <a:ea typeface="黑体" pitchFamily="2" charset="-122"/>
              </a:rPr>
              <a:t>AO</a:t>
            </a:r>
            <a:r>
              <a:rPr lang="zh-CN" altLang="en-US" b="1" dirty="0" smtClean="0">
                <a:solidFill>
                  <a:srgbClr val="0000FF"/>
                </a:solidFill>
                <a:ea typeface="黑体" pitchFamily="2" charset="-122"/>
              </a:rPr>
              <a:t>为</a:t>
            </a:r>
            <a:r>
              <a:rPr lang="zh-CN" altLang="en-US" b="1" dirty="0">
                <a:solidFill>
                  <a:srgbClr val="FF00FF"/>
                </a:solidFill>
                <a:ea typeface="黑体" pitchFamily="2" charset="-122"/>
              </a:rPr>
              <a:t>弱的负</a:t>
            </a:r>
            <a:r>
              <a:rPr lang="zh-CN" altLang="en-US" b="1" dirty="0" smtClean="0">
                <a:solidFill>
                  <a:srgbClr val="FF00FF"/>
                </a:solidFill>
                <a:ea typeface="黑体" pitchFamily="2" charset="-122"/>
              </a:rPr>
              <a:t>位相</a:t>
            </a:r>
            <a:endParaRPr lang="en-US" altLang="zh-CN" b="1" dirty="0" smtClean="0">
              <a:solidFill>
                <a:srgbClr val="FF00FF"/>
              </a:solidFill>
              <a:ea typeface="黑体" pitchFamily="2" charset="-122"/>
            </a:endParaRPr>
          </a:p>
          <a:p>
            <a:pPr>
              <a:buClr>
                <a:srgbClr val="FF00FF"/>
              </a:buClr>
              <a:buFont typeface="Wingdings" pitchFamily="2" charset="2"/>
              <a:buChar char="p"/>
            </a:pPr>
            <a:r>
              <a:rPr lang="zh-CN" altLang="en-US" b="1" dirty="0">
                <a:solidFill>
                  <a:srgbClr val="0000FF"/>
                </a:solidFill>
                <a:ea typeface="黑体" pitchFamily="2" charset="-122"/>
              </a:rPr>
              <a:t>欧亚中高</a:t>
            </a:r>
            <a:r>
              <a:rPr lang="zh-CN" altLang="en-US" b="1" dirty="0" smtClean="0">
                <a:solidFill>
                  <a:srgbClr val="0000FF"/>
                </a:solidFill>
                <a:ea typeface="黑体" pitchFamily="2" charset="-122"/>
              </a:rPr>
              <a:t>纬环流</a:t>
            </a:r>
            <a:r>
              <a:rPr lang="zh-CN" altLang="en-US" b="1" dirty="0" smtClean="0">
                <a:solidFill>
                  <a:srgbClr val="FF00FF"/>
                </a:solidFill>
                <a:ea typeface="黑体" pitchFamily="2" charset="-122"/>
              </a:rPr>
              <a:t>，</a:t>
            </a:r>
            <a:r>
              <a:rPr lang="zh-CN" altLang="en-US" b="1" dirty="0">
                <a:solidFill>
                  <a:srgbClr val="0000FF"/>
                </a:solidFill>
                <a:ea typeface="黑体" pitchFamily="2" charset="-122"/>
              </a:rPr>
              <a:t>以</a:t>
            </a:r>
            <a:r>
              <a:rPr lang="zh-CN" altLang="en-US" b="1" dirty="0" smtClean="0">
                <a:solidFill>
                  <a:srgbClr val="FF00FF"/>
                </a:solidFill>
                <a:ea typeface="黑体" pitchFamily="2" charset="-122"/>
              </a:rPr>
              <a:t>纬向型环流</a:t>
            </a:r>
            <a:r>
              <a:rPr lang="zh-CN" altLang="en-US" b="1" dirty="0" smtClean="0">
                <a:solidFill>
                  <a:srgbClr val="0000FF"/>
                </a:solidFill>
                <a:ea typeface="黑体" pitchFamily="2" charset="-122"/>
              </a:rPr>
              <a:t>为主，西伯利亚高压强度总体</a:t>
            </a:r>
            <a:r>
              <a:rPr lang="zh-CN" altLang="en-US" b="1" dirty="0">
                <a:solidFill>
                  <a:srgbClr val="FF00FF"/>
                </a:solidFill>
                <a:ea typeface="黑体" pitchFamily="2" charset="-122"/>
              </a:rPr>
              <a:t>不强</a:t>
            </a:r>
            <a:r>
              <a:rPr lang="zh-CN" altLang="en-US" b="1" dirty="0" smtClean="0">
                <a:solidFill>
                  <a:srgbClr val="0000FF"/>
                </a:solidFill>
                <a:ea typeface="黑体" pitchFamily="2" charset="-122"/>
              </a:rPr>
              <a:t>，东亚槽</a:t>
            </a:r>
            <a:r>
              <a:rPr lang="zh-CN" altLang="en-US" b="1" dirty="0">
                <a:solidFill>
                  <a:srgbClr val="FF00FF"/>
                </a:solidFill>
                <a:ea typeface="黑体" pitchFamily="2" charset="-122"/>
              </a:rPr>
              <a:t>偏弱</a:t>
            </a:r>
            <a:endParaRPr lang="en-US" altLang="zh-CN" b="1" dirty="0">
              <a:solidFill>
                <a:srgbClr val="FF00FF"/>
              </a:solidFill>
              <a:ea typeface="黑体" pitchFamily="2" charset="-122"/>
            </a:endParaRPr>
          </a:p>
          <a:p>
            <a:pPr>
              <a:buClr>
                <a:srgbClr val="FF00FF"/>
              </a:buClr>
              <a:buFont typeface="Wingdings" pitchFamily="2" charset="2"/>
              <a:buChar char="p"/>
            </a:pPr>
            <a:r>
              <a:rPr lang="zh-CN" altLang="en-US" b="1" dirty="0" smtClean="0">
                <a:solidFill>
                  <a:srgbClr val="0000FF"/>
                </a:solidFill>
                <a:ea typeface="黑体" pitchFamily="2" charset="-122"/>
              </a:rPr>
              <a:t>西太平洋副高强度</a:t>
            </a:r>
            <a:r>
              <a:rPr lang="zh-CN" altLang="en-US" b="1" dirty="0">
                <a:solidFill>
                  <a:srgbClr val="FF00FF"/>
                </a:solidFill>
                <a:ea typeface="黑体" pitchFamily="2" charset="-122"/>
              </a:rPr>
              <a:t>正常</a:t>
            </a:r>
            <a:r>
              <a:rPr lang="zh-CN" altLang="en-US" b="1" dirty="0" smtClean="0">
                <a:solidFill>
                  <a:srgbClr val="FF00FF"/>
                </a:solidFill>
                <a:ea typeface="黑体" pitchFamily="2" charset="-122"/>
              </a:rPr>
              <a:t>偏强</a:t>
            </a:r>
            <a:r>
              <a:rPr lang="zh-CN" altLang="en-US" b="1" dirty="0" smtClean="0">
                <a:solidFill>
                  <a:srgbClr val="0000FF"/>
                </a:solidFill>
                <a:ea typeface="黑体" pitchFamily="2" charset="-122"/>
              </a:rPr>
              <a:t>，脊线</a:t>
            </a:r>
            <a:r>
              <a:rPr lang="zh-CN" altLang="en-US" b="1" dirty="0" smtClean="0">
                <a:solidFill>
                  <a:srgbClr val="FF00FF"/>
                </a:solidFill>
                <a:ea typeface="黑体" pitchFamily="2" charset="-122"/>
              </a:rPr>
              <a:t>偏南</a:t>
            </a:r>
            <a:r>
              <a:rPr lang="zh-CN" altLang="en-US" b="1" dirty="0" smtClean="0">
                <a:solidFill>
                  <a:srgbClr val="0000FF"/>
                </a:solidFill>
                <a:ea typeface="黑体" pitchFamily="2" charset="-122"/>
              </a:rPr>
              <a:t>，会有阶段性西伸的过程</a:t>
            </a:r>
            <a:endParaRPr lang="en-US" altLang="zh-CN" b="1" dirty="0" smtClean="0">
              <a:solidFill>
                <a:srgbClr val="FF00FF"/>
              </a:solidFill>
              <a:ea typeface="黑体" pitchFamily="2" charset="-122"/>
            </a:endParaRPr>
          </a:p>
          <a:p>
            <a:pPr>
              <a:buClr>
                <a:srgbClr val="FF00FF"/>
              </a:buClr>
              <a:buFont typeface="Wingdings" pitchFamily="2" charset="2"/>
              <a:buChar char="p"/>
            </a:pPr>
            <a:r>
              <a:rPr lang="zh-CN" altLang="en-US" b="1" dirty="0" smtClean="0">
                <a:solidFill>
                  <a:srgbClr val="0000FF"/>
                </a:solidFill>
                <a:ea typeface="黑体" pitchFamily="2" charset="-122"/>
              </a:rPr>
              <a:t>印缅</a:t>
            </a:r>
            <a:r>
              <a:rPr lang="zh-CN" altLang="en-US" b="1" dirty="0">
                <a:solidFill>
                  <a:srgbClr val="0000FF"/>
                </a:solidFill>
                <a:ea typeface="黑体" pitchFamily="2" charset="-122"/>
              </a:rPr>
              <a:t>槽</a:t>
            </a:r>
            <a:r>
              <a:rPr lang="zh-CN" altLang="en-US" b="1" dirty="0" smtClean="0">
                <a:solidFill>
                  <a:srgbClr val="FF00FF"/>
                </a:solidFill>
                <a:ea typeface="黑体" pitchFamily="2" charset="-122"/>
              </a:rPr>
              <a:t>偏弱</a:t>
            </a:r>
            <a:endParaRPr lang="en-US" altLang="zh-CN" b="1" dirty="0" smtClean="0">
              <a:solidFill>
                <a:srgbClr val="0000FF"/>
              </a:solidFill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09600"/>
            <a:ext cx="5867400" cy="1143000"/>
          </a:xfrm>
          <a:solidFill>
            <a:srgbClr val="66FFFF"/>
          </a:solidFill>
        </p:spPr>
        <p:txBody>
          <a:bodyPr/>
          <a:lstStyle/>
          <a:p>
            <a:r>
              <a:rPr lang="zh-CN" altLang="en-US" sz="5400" b="1" smtClean="0">
                <a:solidFill>
                  <a:srgbClr val="FF0000"/>
                </a:solidFill>
                <a:ea typeface="黑体" pitchFamily="2" charset="-122"/>
              </a:rPr>
              <a:t>本月预测内容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2209800"/>
            <a:ext cx="5867400" cy="3352800"/>
          </a:xfrm>
          <a:solidFill>
            <a:srgbClr val="FFFF00"/>
          </a:solidFill>
        </p:spPr>
        <p:txBody>
          <a:bodyPr wrap="none"/>
          <a:lstStyle/>
          <a:p>
            <a:r>
              <a:rPr lang="zh-CN" altLang="en-US" sz="4400" b="1" dirty="0" smtClean="0">
                <a:solidFill>
                  <a:srgbClr val="0000FF"/>
                </a:solidFill>
                <a:ea typeface="黑体" pitchFamily="2" charset="-122"/>
              </a:rPr>
              <a:t>基本气候特征</a:t>
            </a:r>
            <a:endParaRPr lang="en-US" altLang="zh-CN" sz="4400" b="1" dirty="0">
              <a:solidFill>
                <a:srgbClr val="0000FF"/>
              </a:solidFill>
              <a:ea typeface="黑体" pitchFamily="2" charset="-122"/>
            </a:endParaRPr>
          </a:p>
          <a:p>
            <a:r>
              <a:rPr lang="zh-CN" altLang="en-US" sz="4400" b="1" dirty="0" smtClean="0">
                <a:solidFill>
                  <a:srgbClr val="0000FF"/>
                </a:solidFill>
                <a:ea typeface="黑体" pitchFamily="2" charset="-122"/>
              </a:rPr>
              <a:t>环流形势预测</a:t>
            </a:r>
          </a:p>
          <a:p>
            <a:r>
              <a:rPr lang="zh-CN" altLang="en-US" sz="4400" b="1" dirty="0" smtClean="0">
                <a:solidFill>
                  <a:srgbClr val="FF00FF"/>
                </a:solidFill>
                <a:ea typeface="黑体" pitchFamily="2" charset="-122"/>
              </a:rPr>
              <a:t>温度预测</a:t>
            </a:r>
          </a:p>
          <a:p>
            <a:r>
              <a:rPr lang="zh-CN" altLang="en-US" sz="4400" b="1" dirty="0" smtClean="0">
                <a:solidFill>
                  <a:srgbClr val="0000FF"/>
                </a:solidFill>
                <a:ea typeface="黑体" pitchFamily="2" charset="-122"/>
              </a:rPr>
              <a:t>降水预测</a:t>
            </a:r>
            <a:endParaRPr lang="en-US" altLang="zh-CN" sz="4400" b="1" dirty="0" smtClean="0">
              <a:solidFill>
                <a:srgbClr val="0000FF"/>
              </a:solidFill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1828800" y="130175"/>
            <a:ext cx="5508625" cy="936625"/>
          </a:xfrm>
          <a:prstGeom prst="rect">
            <a:avLst/>
          </a:prstGeom>
          <a:solidFill>
            <a:srgbClr val="FFFF00"/>
          </a:solidFill>
          <a:ln w="9525">
            <a:solidFill>
              <a:srgbClr val="FFFF66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440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月温度预测结果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143000"/>
            <a:ext cx="4954599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2133600" y="1524000"/>
            <a:ext cx="457200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FontTx/>
              <a:buChar char="•"/>
            </a:pPr>
            <a:r>
              <a:rPr lang="zh-CN" altLang="en-US" sz="320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上月预测评估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zh-CN" altLang="en-US" sz="320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本月预测内容</a:t>
            </a:r>
          </a:p>
          <a:p>
            <a:pPr eaLnBrk="1" hangingPunct="1">
              <a:lnSpc>
                <a:spcPct val="65000"/>
              </a:lnSpc>
              <a:spcBef>
                <a:spcPct val="50000"/>
              </a:spcBef>
            </a:pPr>
            <a:r>
              <a:rPr lang="zh-CN" altLang="en-US" sz="3200">
                <a:latin typeface="楷体_GB2312" pitchFamily="49" charset="-122"/>
                <a:ea typeface="楷体_GB2312" pitchFamily="49" charset="-122"/>
              </a:rPr>
              <a:t>      环流形势预测</a:t>
            </a:r>
          </a:p>
          <a:p>
            <a:pPr eaLnBrk="1" hangingPunct="1">
              <a:lnSpc>
                <a:spcPct val="65000"/>
              </a:lnSpc>
              <a:spcBef>
                <a:spcPct val="50000"/>
              </a:spcBef>
            </a:pPr>
            <a:r>
              <a:rPr lang="zh-CN" altLang="en-US" sz="3200">
                <a:latin typeface="楷体_GB2312" pitchFamily="49" charset="-122"/>
                <a:ea typeface="楷体_GB2312" pitchFamily="49" charset="-122"/>
              </a:rPr>
              <a:t>      温度趋势预测 </a:t>
            </a:r>
          </a:p>
          <a:p>
            <a:pPr eaLnBrk="1" hangingPunct="1">
              <a:lnSpc>
                <a:spcPct val="65000"/>
              </a:lnSpc>
              <a:spcBef>
                <a:spcPct val="50000"/>
              </a:spcBef>
            </a:pPr>
            <a:r>
              <a:rPr lang="zh-CN" altLang="en-US" sz="3200">
                <a:latin typeface="楷体_GB2312" pitchFamily="49" charset="-122"/>
                <a:ea typeface="楷体_GB2312" pitchFamily="49" charset="-122"/>
              </a:rPr>
              <a:t>      降水趋势预测</a:t>
            </a:r>
            <a:r>
              <a:rPr lang="zh-CN" altLang="en-US" sz="320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      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zh-CN" altLang="en-US" sz="320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预测依据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563563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模式气温预测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823"/>
          <a:stretch/>
        </p:blipFill>
        <p:spPr bwMode="auto">
          <a:xfrm>
            <a:off x="5257800" y="1692275"/>
            <a:ext cx="3492500" cy="465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5562600" y="1524000"/>
            <a:ext cx="821059" cy="338554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FF0000"/>
                </a:solidFill>
              </a:rPr>
              <a:t>CFSv2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26"/>
          <a:stretch/>
        </p:blipFill>
        <p:spPr bwMode="auto">
          <a:xfrm>
            <a:off x="209403" y="4114800"/>
            <a:ext cx="4226005" cy="2113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80" name="Text Box 21"/>
          <p:cNvSpPr txBox="1">
            <a:spLocks noChangeArrowheads="1"/>
          </p:cNvSpPr>
          <p:nvPr/>
        </p:nvSpPr>
        <p:spPr bwMode="auto">
          <a:xfrm>
            <a:off x="533400" y="3974068"/>
            <a:ext cx="685800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TCC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3352800" y="5528846"/>
            <a:ext cx="952500" cy="33855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333399"/>
                </a:solidFill>
              </a:rPr>
              <a:t>3.2-3.15</a:t>
            </a:r>
            <a:endParaRPr lang="en-US" altLang="zh-CN" sz="1600" dirty="0">
              <a:solidFill>
                <a:srgbClr val="333399"/>
              </a:solidFill>
            </a:endParaRPr>
          </a:p>
        </p:txBody>
      </p:sp>
      <p:pic>
        <p:nvPicPr>
          <p:cNvPr id="11268" name="Picture 4" descr="D:\yuce\month\201202\model\derf\ssan_P5_tt.g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9" t="13592" r="14001" b="2453"/>
          <a:stretch/>
        </p:blipFill>
        <p:spPr bwMode="auto">
          <a:xfrm>
            <a:off x="-78332" y="609600"/>
            <a:ext cx="2669132" cy="21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83" name="Text Box 10"/>
          <p:cNvSpPr txBox="1">
            <a:spLocks noChangeArrowheads="1"/>
          </p:cNvSpPr>
          <p:nvPr/>
        </p:nvSpPr>
        <p:spPr bwMode="auto">
          <a:xfrm>
            <a:off x="152400" y="1981200"/>
            <a:ext cx="685800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NCC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11270" name="Picture 6" descr="D:\yuce\month\201302\model\derf\md2013025cn_t2m2_3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39" y="1610159"/>
            <a:ext cx="3262136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Tm="41859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88" t="19236" r="27702" b="67464"/>
          <a:stretch/>
        </p:blipFill>
        <p:spPr bwMode="auto">
          <a:xfrm>
            <a:off x="32976" y="3886200"/>
            <a:ext cx="2176824" cy="1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9" t="19236" r="27693" b="66769"/>
          <a:stretch/>
        </p:blipFill>
        <p:spPr bwMode="auto">
          <a:xfrm>
            <a:off x="35495" y="1638092"/>
            <a:ext cx="2285674" cy="1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496" y="1268760"/>
            <a:ext cx="82086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Feb.01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08134" y="1268760"/>
            <a:ext cx="82086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Feb.06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496" y="3505200"/>
            <a:ext cx="82086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Feb.16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6" t="20042" r="27990" b="68173"/>
          <a:stretch/>
        </p:blipFill>
        <p:spPr bwMode="auto">
          <a:xfrm>
            <a:off x="2286000" y="1656600"/>
            <a:ext cx="2482373" cy="1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9" t="20042" r="27702" b="66769"/>
          <a:stretch/>
        </p:blipFill>
        <p:spPr bwMode="auto">
          <a:xfrm>
            <a:off x="4777078" y="1676400"/>
            <a:ext cx="2309522" cy="1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894134" y="1267172"/>
            <a:ext cx="82086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Feb.11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1" t="19607" r="27558" b="67464"/>
          <a:stretch/>
        </p:blipFill>
        <p:spPr bwMode="auto">
          <a:xfrm>
            <a:off x="2209800" y="3962400"/>
            <a:ext cx="2426141" cy="1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2513365" y="3505200"/>
            <a:ext cx="91563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Feb.21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8" name="Text Box 8"/>
          <p:cNvSpPr txBox="1">
            <a:spLocks noChangeArrowheads="1"/>
          </p:cNvSpPr>
          <p:nvPr/>
        </p:nvSpPr>
        <p:spPr bwMode="auto">
          <a:xfrm>
            <a:off x="228600" y="452735"/>
            <a:ext cx="2209259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 smtClean="0">
                <a:solidFill>
                  <a:srgbClr val="FF0000"/>
                </a:solidFill>
              </a:rPr>
              <a:t>CFS2</a:t>
            </a:r>
            <a:r>
              <a:rPr lang="zh-CN" altLang="en-US" sz="2400" dirty="0" smtClean="0">
                <a:solidFill>
                  <a:srgbClr val="FF0000"/>
                </a:solidFill>
              </a:rPr>
              <a:t>预报演变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49" name="矩形 11"/>
          <p:cNvSpPr>
            <a:spLocks noChangeArrowheads="1"/>
          </p:cNvSpPr>
          <p:nvPr/>
        </p:nvSpPr>
        <p:spPr bwMode="auto">
          <a:xfrm>
            <a:off x="4953000" y="3981271"/>
            <a:ext cx="3352800" cy="1200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SzPct val="135000"/>
              <a:buBlip>
                <a:blip r:embed="rId8"/>
              </a:buBlip>
            </a:pP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对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CFS_v2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的预测演变分析表明：对我国冷区的预测进行了逐渐调整，冷区位置也逐渐偏北。</a:t>
            </a:r>
            <a:endParaRPr lang="en-US" altLang="zh-CN" b="1" dirty="0"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509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11000"/>
            <a:ext cx="360000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200" y="1600200"/>
            <a:ext cx="336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模式气温预测</a:t>
            </a:r>
            <a:endParaRPr lang="zh-CN" altLang="en-US" dirty="0"/>
          </a:p>
        </p:txBody>
      </p:sp>
      <p:pic>
        <p:nvPicPr>
          <p:cNvPr id="15362" name="Picture 2" descr="T:\pred\month\降尺度\201302\tyb2013025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" t="5341" r="10375" b="1294"/>
          <a:stretch/>
        </p:blipFill>
        <p:spPr bwMode="auto">
          <a:xfrm>
            <a:off x="5614555" y="4120200"/>
            <a:ext cx="2996045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5614555" y="3886200"/>
            <a:ext cx="2185214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NCC-Downscaling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76200" y="1295400"/>
            <a:ext cx="3198311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NCC-Multi-Model </a:t>
            </a:r>
            <a:r>
              <a:rPr lang="en-US" altLang="zh-CN" dirty="0" smtClean="0">
                <a:solidFill>
                  <a:srgbClr val="FF0000"/>
                </a:solidFill>
              </a:rPr>
              <a:t>Ensemble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5488489" y="1219200"/>
            <a:ext cx="3185487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CPC-Multi-Model Ensemble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3" t="11635" r="10484" b="1984"/>
          <a:stretch/>
        </p:blipFill>
        <p:spPr bwMode="auto">
          <a:xfrm>
            <a:off x="679354" y="4245000"/>
            <a:ext cx="2660949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800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title"/>
          </p:nvPr>
        </p:nvSpPr>
        <p:spPr>
          <a:xfrm>
            <a:off x="1676400" y="381000"/>
            <a:ext cx="5791200" cy="914400"/>
          </a:xfrm>
          <a:noFill/>
        </p:spPr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气候背景</a:t>
            </a: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2057400" y="5181600"/>
            <a:ext cx="5924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dirty="0"/>
              <a:t>3</a:t>
            </a:r>
            <a:r>
              <a:rPr lang="zh-CN" altLang="en-US" sz="2400" dirty="0"/>
              <a:t>月份全国平均气温处于</a:t>
            </a:r>
            <a:r>
              <a:rPr lang="zh-CN" altLang="en-US" sz="2400" dirty="0">
                <a:solidFill>
                  <a:srgbClr val="FF0000"/>
                </a:solidFill>
              </a:rPr>
              <a:t>偏高</a:t>
            </a:r>
            <a:r>
              <a:rPr lang="zh-CN" altLang="en-US" sz="2400" dirty="0"/>
              <a:t>的年代际背景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" t="8576" r="13147" b="1941"/>
          <a:stretch/>
        </p:blipFill>
        <p:spPr bwMode="auto">
          <a:xfrm>
            <a:off x="381000" y="1524000"/>
            <a:ext cx="3842505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505" y="1447800"/>
            <a:ext cx="4125054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 advTm="42422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1066800" y="0"/>
            <a:ext cx="7467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4400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4400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月</a:t>
            </a:r>
            <a:r>
              <a:rPr lang="zh-CN" altLang="en-US" sz="4400" dirty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4400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4400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月气温持续性</a:t>
            </a:r>
            <a:endParaRPr lang="zh-CN" altLang="en-US" sz="4400" dirty="0">
              <a:solidFill>
                <a:srgbClr val="A5002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5844" name="Rectangle 14"/>
          <p:cNvSpPr>
            <a:spLocks noChangeArrowheads="1"/>
          </p:cNvSpPr>
          <p:nvPr/>
        </p:nvSpPr>
        <p:spPr bwMode="auto">
          <a:xfrm>
            <a:off x="1103313" y="2838450"/>
            <a:ext cx="855662" cy="54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2400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ACC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13819" r="13499" b="2019"/>
          <a:stretch/>
        </p:blipFill>
        <p:spPr bwMode="auto">
          <a:xfrm>
            <a:off x="533400" y="1209600"/>
            <a:ext cx="3068777" cy="24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143000"/>
            <a:ext cx="44196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矩形 11"/>
          <p:cNvSpPr>
            <a:spLocks noChangeArrowheads="1"/>
          </p:cNvSpPr>
          <p:nvPr/>
        </p:nvSpPr>
        <p:spPr bwMode="auto">
          <a:xfrm>
            <a:off x="4495800" y="4590871"/>
            <a:ext cx="4191000" cy="1200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SzPct val="135000"/>
              <a:buBlip>
                <a:blip r:embed="rId5"/>
              </a:buBlip>
            </a:pP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气温持续性结果表明，我国东部及西南地区有较好的持续性；</a:t>
            </a:r>
            <a:endParaRPr lang="en-US" altLang="zh-CN" dirty="0" smtClean="0">
              <a:latin typeface="华文楷体" pitchFamily="2" charset="-122"/>
              <a:ea typeface="华文楷体" pitchFamily="2" charset="-122"/>
            </a:endParaRPr>
          </a:p>
          <a:p>
            <a:pPr marL="342900" indent="-342900">
              <a:buClr>
                <a:srgbClr val="FF0000"/>
              </a:buClr>
              <a:buSzPct val="135000"/>
              <a:buBlip>
                <a:blip r:embed="rId5"/>
              </a:buBlip>
            </a:pP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东北地区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2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约气温偏低有利于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3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月气温持续偏低。</a:t>
            </a:r>
            <a:endParaRPr lang="en-US" altLang="zh-CN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56" t="6680" r="9310" b="54151"/>
          <a:stretch/>
        </p:blipFill>
        <p:spPr bwMode="auto">
          <a:xfrm>
            <a:off x="50906" y="3810000"/>
            <a:ext cx="2219325" cy="2066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69" t="6935" r="9262" b="55159"/>
          <a:stretch/>
        </p:blipFill>
        <p:spPr bwMode="auto">
          <a:xfrm>
            <a:off x="2286000" y="3867149"/>
            <a:ext cx="2295525" cy="2000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50906" y="3848100"/>
            <a:ext cx="585417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solidFill>
                  <a:srgbClr val="FF0000"/>
                </a:solidFill>
              </a:rPr>
              <a:t>2</a:t>
            </a:r>
            <a:r>
              <a:rPr lang="zh-CN" altLang="en-US" sz="2000" dirty="0" smtClean="0">
                <a:solidFill>
                  <a:srgbClr val="FF0000"/>
                </a:solidFill>
              </a:rPr>
              <a:t>月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2614983" y="3848040"/>
            <a:ext cx="585417" cy="40011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solidFill>
                  <a:srgbClr val="FF0000"/>
                </a:solidFill>
              </a:rPr>
              <a:t>3</a:t>
            </a:r>
            <a:r>
              <a:rPr lang="zh-CN" altLang="en-US" sz="2000" dirty="0" smtClean="0">
                <a:solidFill>
                  <a:srgbClr val="FF0000"/>
                </a:solidFill>
              </a:rPr>
              <a:t>月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416636"/>
      </p:ext>
    </p:extLst>
  </p:cSld>
  <p:clrMapOvr>
    <a:masterClrMapping/>
  </p:clrMapOvr>
  <p:transition advTm="30125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4" name="Picture 8" descr="D:\yuce\month\201202\EOF_刘芸芸\3月温度\tt_sst_Mar_2_1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0" r="4100" b="20661"/>
          <a:stretch/>
        </p:blipFill>
        <p:spPr bwMode="auto">
          <a:xfrm>
            <a:off x="332521" y="3915000"/>
            <a:ext cx="393467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3722400"/>
            <a:ext cx="4024196" cy="17640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1066800" y="0"/>
            <a:ext cx="7467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zh-CN" altLang="en-US" sz="4400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气温</a:t>
            </a:r>
            <a:r>
              <a:rPr lang="en-US" altLang="zh-CN" sz="4400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EOF</a:t>
            </a:r>
            <a:r>
              <a:rPr lang="zh-CN" altLang="en-US" sz="4400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分析</a:t>
            </a:r>
            <a:endParaRPr lang="zh-CN" altLang="en-US" sz="4400" dirty="0">
              <a:solidFill>
                <a:srgbClr val="A5002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4343" name="Picture 7" descr="D:\yuce\month\201202\EOF_刘芸芸\3月温度\eof_Mar_2.g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" t="8001" r="10250" b="1812"/>
          <a:stretch/>
        </p:blipFill>
        <p:spPr bwMode="auto">
          <a:xfrm>
            <a:off x="533400" y="990600"/>
            <a:ext cx="3720349" cy="3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5" name="Picture 9" descr="D:\yuce\month\201202\EOF_刘芸芸\3月温度\time_Mar_2.gif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23786" r="8501" b="18932"/>
          <a:stretch/>
        </p:blipFill>
        <p:spPr bwMode="auto">
          <a:xfrm>
            <a:off x="4451702" y="1557000"/>
            <a:ext cx="3701698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71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04" y="1242558"/>
            <a:ext cx="4320000" cy="3024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600" y="1242558"/>
            <a:ext cx="4320000" cy="3024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85184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气温影响因子：</a:t>
            </a:r>
            <a:r>
              <a:rPr lang="zh-CN" altLang="en-US" sz="3600" dirty="0"/>
              <a:t>北极涛</a:t>
            </a:r>
            <a:r>
              <a:rPr lang="zh-CN" altLang="en-US" sz="3600" dirty="0" smtClean="0"/>
              <a:t>动</a:t>
            </a:r>
            <a:r>
              <a:rPr lang="en-US" altLang="zh-CN" sz="3600" dirty="0" smtClean="0"/>
              <a:t>+</a:t>
            </a:r>
            <a:r>
              <a:rPr lang="zh-CN" altLang="en-US" sz="3600" dirty="0" smtClean="0"/>
              <a:t>西伯利亚高压</a:t>
            </a:r>
            <a:endParaRPr lang="zh-CN" alt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0" y="4307903"/>
            <a:ext cx="9265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月北极</a:t>
            </a:r>
            <a:r>
              <a:rPr lang="zh-CN" altLang="en-US" sz="2400" dirty="0"/>
              <a:t>涛</a:t>
            </a:r>
            <a:r>
              <a:rPr lang="zh-CN" altLang="en-US" sz="2400" dirty="0" smtClean="0"/>
              <a:t>动（左）和西伯利亚高压（右）与气温显著相关站点分布</a:t>
            </a:r>
            <a:endParaRPr lang="zh-CN" altLang="en-US" sz="24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066800" y="0"/>
            <a:ext cx="7467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altLang="zh-CN" sz="4400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4400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月气温关键影响因子特征</a:t>
            </a:r>
            <a:endParaRPr lang="zh-CN" altLang="en-US" sz="4400" dirty="0">
              <a:solidFill>
                <a:srgbClr val="A5002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914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b="1" kern="1200" dirty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AO</a:t>
            </a:r>
            <a:r>
              <a:rPr lang="zh-CN" altLang="en-US" b="1" kern="1200" dirty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对</a:t>
            </a:r>
            <a:r>
              <a:rPr lang="en-US" altLang="zh-CN" b="1" kern="1200" dirty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3</a:t>
            </a:r>
            <a:r>
              <a:rPr lang="zh-CN" altLang="en-US" b="1" kern="1200" dirty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月气温影响</a:t>
            </a:r>
          </a:p>
        </p:txBody>
      </p:sp>
      <p:pic>
        <p:nvPicPr>
          <p:cNvPr id="1027" name="Picture 3" descr="D:\yuce\month\201202\correlation\AO\correlation_tt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2" t="8974" r="13644" b="1821"/>
          <a:stretch/>
        </p:blipFill>
        <p:spPr bwMode="auto">
          <a:xfrm>
            <a:off x="533398" y="1828800"/>
            <a:ext cx="3406344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024" y="1899600"/>
            <a:ext cx="3666714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141113" y="2642550"/>
            <a:ext cx="430887" cy="906658"/>
          </a:xfrm>
          <a:prstGeom prst="rect">
            <a:avLst/>
          </a:prstGeom>
          <a:solidFill>
            <a:srgbClr val="FFFF00"/>
          </a:solidFill>
        </p:spPr>
        <p:txBody>
          <a:bodyPr vert="eaVert"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  <a:latin typeface="+mn-ea"/>
              </a:rPr>
              <a:t>AO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负位相</a:t>
            </a:r>
            <a:endParaRPr lang="zh-CN" altLang="en-US" sz="16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468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b="1" kern="1200" dirty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西伯利亚高压对</a:t>
            </a:r>
            <a:r>
              <a:rPr lang="en-US" altLang="zh-CN" b="1" kern="1200" dirty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3</a:t>
            </a:r>
            <a:r>
              <a:rPr lang="zh-CN" altLang="en-US" b="1" kern="1200" dirty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  <a:cs typeface="+mn-cs"/>
              </a:rPr>
              <a:t>月气温影响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41113" y="1905000"/>
            <a:ext cx="430887" cy="496290"/>
          </a:xfrm>
          <a:prstGeom prst="rect">
            <a:avLst/>
          </a:prstGeom>
          <a:solidFill>
            <a:srgbClr val="FFFF00"/>
          </a:solidFill>
        </p:spPr>
        <p:txBody>
          <a:bodyPr vert="eaVert" wrap="non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偏弱</a:t>
            </a:r>
            <a:endParaRPr lang="zh-CN" altLang="en-US" sz="1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03013" y="4745655"/>
            <a:ext cx="430887" cy="496290"/>
          </a:xfrm>
          <a:prstGeom prst="rect">
            <a:avLst/>
          </a:prstGeom>
          <a:solidFill>
            <a:srgbClr val="FFFF00"/>
          </a:solidFill>
        </p:spPr>
        <p:txBody>
          <a:bodyPr vert="eaVert" wrap="non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偏强</a:t>
            </a:r>
            <a:endParaRPr lang="zh-CN" altLang="en-US" sz="16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9" name="Picture 3" descr="D:\yuce\month\201202\correlation\siberia_high\correlation_tt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0" t="8184" r="13442" b="1862"/>
          <a:stretch/>
        </p:blipFill>
        <p:spPr bwMode="auto">
          <a:xfrm>
            <a:off x="304800" y="1143000"/>
            <a:ext cx="3124200" cy="265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65" y="3860800"/>
            <a:ext cx="3464935" cy="208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33400" y="5111808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 smtClean="0"/>
              <a:t>cor</a:t>
            </a:r>
            <a:r>
              <a:rPr lang="en-US" altLang="zh-CN" sz="1400" b="1" dirty="0" smtClean="0"/>
              <a:t>=0.17</a:t>
            </a:r>
          </a:p>
          <a:p>
            <a:r>
              <a:rPr lang="en-US" altLang="zh-CN" sz="1400" b="1" dirty="0" err="1" smtClean="0"/>
              <a:t>ssan</a:t>
            </a:r>
            <a:r>
              <a:rPr lang="en-US" altLang="zh-CN" sz="1400" b="1" dirty="0" smtClean="0"/>
              <a:t>=67%</a:t>
            </a:r>
            <a:endParaRPr lang="zh-CN" altLang="en-US" sz="1400" b="1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3733800"/>
            <a:ext cx="320837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1137600"/>
            <a:ext cx="3208375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694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27" t="18646" r="27227" b="66707"/>
          <a:stretch/>
        </p:blipFill>
        <p:spPr bwMode="auto">
          <a:xfrm>
            <a:off x="0" y="4343400"/>
            <a:ext cx="2423300" cy="1673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5" t="3470" r="48382" b="76241"/>
          <a:stretch/>
        </p:blipFill>
        <p:spPr bwMode="auto">
          <a:xfrm>
            <a:off x="0" y="2667000"/>
            <a:ext cx="2420804" cy="16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 descr="D:\yuce\month\201302\model\derf\md2013025cn_t2m2_3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2469902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7" t="4704" r="3115" b="10629"/>
          <a:stretch/>
        </p:blipFill>
        <p:spPr bwMode="auto">
          <a:xfrm>
            <a:off x="6768000" y="694200"/>
            <a:ext cx="2376000" cy="175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4" t="13821" r="13526" b="9444"/>
          <a:stretch/>
        </p:blipFill>
        <p:spPr bwMode="auto">
          <a:xfrm>
            <a:off x="6781800" y="2467200"/>
            <a:ext cx="2392766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9" b="7331"/>
          <a:stretch/>
        </p:blipFill>
        <p:spPr bwMode="auto">
          <a:xfrm>
            <a:off x="6767945" y="4291800"/>
            <a:ext cx="2376055" cy="17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9" t="6296" r="2943" b="10845"/>
          <a:stretch/>
        </p:blipFill>
        <p:spPr bwMode="auto">
          <a:xfrm>
            <a:off x="2138897" y="4557300"/>
            <a:ext cx="2433105" cy="17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9" t="6216" r="3125" b="10929"/>
          <a:stretch/>
        </p:blipFill>
        <p:spPr bwMode="auto">
          <a:xfrm>
            <a:off x="4577295" y="4552950"/>
            <a:ext cx="2433105" cy="17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76200" y="838200"/>
            <a:ext cx="684803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NCC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76200" y="2678668"/>
            <a:ext cx="659155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T</a:t>
            </a:r>
            <a:r>
              <a:rPr lang="en-US" altLang="zh-CN" dirty="0" smtClean="0">
                <a:solidFill>
                  <a:srgbClr val="FF0000"/>
                </a:solidFill>
              </a:rPr>
              <a:t>CC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76200" y="4431268"/>
            <a:ext cx="671979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CPC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781800" y="2485251"/>
            <a:ext cx="723275" cy="307777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dirty="0" smtClean="0">
                <a:solidFill>
                  <a:srgbClr val="FF0000"/>
                </a:solidFill>
              </a:rPr>
              <a:t>持续性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6781800" y="4295001"/>
            <a:ext cx="606256" cy="338554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FF0000"/>
                </a:solidFill>
              </a:rPr>
              <a:t>EOF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2180597" y="4620726"/>
            <a:ext cx="492443" cy="338554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FF0000"/>
                </a:solidFill>
              </a:rPr>
              <a:t>AO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4653495" y="4573875"/>
            <a:ext cx="1107996" cy="276999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200" dirty="0" smtClean="0">
                <a:solidFill>
                  <a:srgbClr val="FF0000"/>
                </a:solidFill>
              </a:rPr>
              <a:t>西伯利亚高压</a:t>
            </a:r>
            <a:endParaRPr lang="en-US" altLang="zh-CN" sz="1200" dirty="0">
              <a:solidFill>
                <a:srgbClr val="FF0000"/>
              </a:solidFill>
            </a:endParaRPr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1828800" y="0"/>
            <a:ext cx="5508625" cy="936625"/>
          </a:xfrm>
          <a:prstGeom prst="rect">
            <a:avLst/>
          </a:prstGeom>
          <a:solidFill>
            <a:srgbClr val="FFFF00"/>
          </a:solidFill>
          <a:ln w="9525">
            <a:solidFill>
              <a:srgbClr val="FFFF66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 dirty="0" smtClean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4400" dirty="0" smtClean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月气温预测</a:t>
            </a:r>
            <a:r>
              <a:rPr lang="zh-CN" altLang="en-US" sz="4400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结果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904" y="936625"/>
            <a:ext cx="4278972" cy="34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6781800" y="751959"/>
            <a:ext cx="723275" cy="307777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dirty="0">
                <a:solidFill>
                  <a:srgbClr val="FF0000"/>
                </a:solidFill>
              </a:rPr>
              <a:t>年代际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07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416229"/>
            <a:ext cx="3420000" cy="34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7696200" cy="838200"/>
          </a:xfrm>
          <a:noFill/>
        </p:spPr>
        <p:txBody>
          <a:bodyPr/>
          <a:lstStyle/>
          <a:p>
            <a:pPr eaLnBrk="1" hangingPunct="1"/>
            <a:r>
              <a:rPr lang="en-US" altLang="zh-CN" sz="2800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2013</a:t>
            </a:r>
            <a:r>
              <a:rPr lang="zh-CN" altLang="en-US" sz="2800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sz="2800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月动力延伸预报检查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8" r="17075"/>
          <a:stretch/>
        </p:blipFill>
        <p:spPr bwMode="auto">
          <a:xfrm>
            <a:off x="152408" y="762000"/>
            <a:ext cx="270836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11905" r="7715" b="6572"/>
          <a:stretch/>
        </p:blipFill>
        <p:spPr bwMode="auto">
          <a:xfrm>
            <a:off x="4876800" y="762000"/>
            <a:ext cx="4177172" cy="33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29200" y="762000"/>
            <a:ext cx="115929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2.01-2.17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8" y="762000"/>
            <a:ext cx="60785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Ncc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" t="9217" r="1768"/>
          <a:stretch/>
        </p:blipFill>
        <p:spPr bwMode="auto">
          <a:xfrm>
            <a:off x="0" y="3962400"/>
            <a:ext cx="3337263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26275" y="5562600"/>
            <a:ext cx="64633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CFS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88492" y="4343400"/>
            <a:ext cx="28031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lang="zh-CN" altLang="en-US" dirty="0" smtClean="0"/>
              <a:t>对贝湖高度场负距平预报准确；</a:t>
            </a:r>
            <a:endParaRPr lang="en-US" altLang="zh-CN" dirty="0" smtClean="0"/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lang="en-US" altLang="zh-CN" dirty="0" smtClean="0"/>
              <a:t>NCC-DERF</a:t>
            </a:r>
            <a:r>
              <a:rPr lang="zh-CN" altLang="en-US" dirty="0" smtClean="0"/>
              <a:t>对乌山阻高预报准确，对鄂海预报错误；</a:t>
            </a:r>
            <a:endParaRPr lang="en-US" altLang="zh-CN" dirty="0" smtClean="0"/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lang="en-US" altLang="zh-CN" dirty="0" smtClean="0"/>
              <a:t>CFS</a:t>
            </a:r>
            <a:r>
              <a:rPr lang="zh-CN" altLang="en-US" dirty="0" smtClean="0"/>
              <a:t>和</a:t>
            </a:r>
            <a:r>
              <a:rPr lang="en-US" altLang="zh-CN" dirty="0" smtClean="0"/>
              <a:t>TCC</a:t>
            </a:r>
            <a:r>
              <a:rPr lang="zh-CN" altLang="en-US" dirty="0" smtClean="0"/>
              <a:t>对鄂海预报准确，对乌山预报错误；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09600"/>
            <a:ext cx="5867400" cy="1143000"/>
          </a:xfrm>
          <a:solidFill>
            <a:srgbClr val="66FFFF"/>
          </a:solidFill>
        </p:spPr>
        <p:txBody>
          <a:bodyPr/>
          <a:lstStyle/>
          <a:p>
            <a:r>
              <a:rPr lang="zh-CN" altLang="en-US" sz="5400" b="1" smtClean="0">
                <a:solidFill>
                  <a:srgbClr val="FF0000"/>
                </a:solidFill>
                <a:ea typeface="黑体" pitchFamily="2" charset="-122"/>
              </a:rPr>
              <a:t>本月预测内容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2209800"/>
            <a:ext cx="5867400" cy="3276600"/>
          </a:xfrm>
          <a:solidFill>
            <a:srgbClr val="FFFF00"/>
          </a:solidFill>
        </p:spPr>
        <p:txBody>
          <a:bodyPr/>
          <a:lstStyle/>
          <a:p>
            <a:r>
              <a:rPr lang="zh-CN" altLang="en-US" sz="4400" b="1" dirty="0">
                <a:solidFill>
                  <a:srgbClr val="0000FF"/>
                </a:solidFill>
                <a:ea typeface="黑体" pitchFamily="2" charset="-122"/>
              </a:rPr>
              <a:t>基本气候特征</a:t>
            </a:r>
            <a:endParaRPr lang="en-US" altLang="zh-CN" sz="4400" b="1" dirty="0" smtClean="0">
              <a:solidFill>
                <a:srgbClr val="0000FF"/>
              </a:solidFill>
              <a:ea typeface="黑体" pitchFamily="2" charset="-122"/>
            </a:endParaRPr>
          </a:p>
          <a:p>
            <a:r>
              <a:rPr lang="zh-CN" altLang="en-US" sz="4400" b="1" dirty="0" smtClean="0">
                <a:solidFill>
                  <a:srgbClr val="0000FF"/>
                </a:solidFill>
                <a:ea typeface="黑体" pitchFamily="2" charset="-122"/>
              </a:rPr>
              <a:t>环流形势预测</a:t>
            </a:r>
          </a:p>
          <a:p>
            <a:r>
              <a:rPr lang="zh-CN" altLang="en-US" sz="4400" b="1" dirty="0" smtClean="0">
                <a:solidFill>
                  <a:srgbClr val="0000FF"/>
                </a:solidFill>
                <a:ea typeface="黑体" pitchFamily="2" charset="-122"/>
              </a:rPr>
              <a:t>温度预测</a:t>
            </a:r>
            <a:endParaRPr lang="en-US" altLang="zh-CN" sz="4400" b="1" dirty="0" smtClean="0">
              <a:solidFill>
                <a:srgbClr val="0000FF"/>
              </a:solidFill>
              <a:ea typeface="黑体" pitchFamily="2" charset="-122"/>
            </a:endParaRPr>
          </a:p>
          <a:p>
            <a:r>
              <a:rPr lang="zh-CN" altLang="en-US" sz="4400" b="1" dirty="0" smtClean="0">
                <a:solidFill>
                  <a:srgbClr val="FF00FF"/>
                </a:solidFill>
                <a:ea typeface="黑体" pitchFamily="2" charset="-122"/>
              </a:rPr>
              <a:t>降水预测</a:t>
            </a:r>
            <a:endParaRPr lang="en-US" altLang="zh-CN" sz="4400" b="1" dirty="0" smtClean="0">
              <a:solidFill>
                <a:srgbClr val="FF00FF"/>
              </a:solidFill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1828800" y="0"/>
            <a:ext cx="5508625" cy="936625"/>
          </a:xfrm>
          <a:prstGeom prst="rect">
            <a:avLst/>
          </a:prstGeom>
          <a:solidFill>
            <a:srgbClr val="FFFF00"/>
          </a:solidFill>
          <a:ln w="9525">
            <a:solidFill>
              <a:srgbClr val="FFFF66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440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月降水预测结果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828" y="1050211"/>
            <a:ext cx="4954599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8" t="13817" r="498" b="1476"/>
          <a:stretch/>
        </p:blipFill>
        <p:spPr bwMode="auto">
          <a:xfrm>
            <a:off x="5410200" y="757200"/>
            <a:ext cx="345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" t="34593" r="4486" b="34000"/>
          <a:stretch/>
        </p:blipFill>
        <p:spPr bwMode="auto">
          <a:xfrm>
            <a:off x="152400" y="4229100"/>
            <a:ext cx="4038967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563563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模式</a:t>
            </a:r>
            <a:r>
              <a:rPr lang="zh-CN" altLang="en-US" b="1" dirty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降水</a:t>
            </a:r>
            <a:r>
              <a:rPr lang="zh-CN" altLang="en-US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预测</a:t>
            </a: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5742000" y="685800"/>
            <a:ext cx="821059" cy="338554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FF0000"/>
                </a:solidFill>
              </a:rPr>
              <a:t>CFSv2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28680" name="Text Box 21"/>
          <p:cNvSpPr txBox="1">
            <a:spLocks noChangeArrowheads="1"/>
          </p:cNvSpPr>
          <p:nvPr/>
        </p:nvSpPr>
        <p:spPr bwMode="auto">
          <a:xfrm>
            <a:off x="533400" y="3974068"/>
            <a:ext cx="685800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TCC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3352800" y="5528846"/>
            <a:ext cx="952500" cy="33855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333399"/>
                </a:solidFill>
              </a:rPr>
              <a:t>3.2-3.15</a:t>
            </a:r>
            <a:endParaRPr lang="en-US" altLang="zh-CN" sz="1600" dirty="0">
              <a:solidFill>
                <a:srgbClr val="333399"/>
              </a:solidFill>
            </a:endParaRPr>
          </a:p>
        </p:txBody>
      </p:sp>
      <p:pic>
        <p:nvPicPr>
          <p:cNvPr id="20482" name="Picture 2" descr="D:\yuce\month\201202\model\derf\ssan_P5_rr.g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" t="13772" r="14102" b="2450"/>
          <a:stretch/>
        </p:blipFill>
        <p:spPr bwMode="auto">
          <a:xfrm>
            <a:off x="-152400" y="533400"/>
            <a:ext cx="2666634" cy="21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D:\yuce\month\201302\model\derf\md2013025cn_rpm2_3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664" y="1594800"/>
            <a:ext cx="3262136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83" name="Text Box 10"/>
          <p:cNvSpPr txBox="1">
            <a:spLocks noChangeArrowheads="1"/>
          </p:cNvSpPr>
          <p:nvPr/>
        </p:nvSpPr>
        <p:spPr bwMode="auto">
          <a:xfrm>
            <a:off x="152400" y="1981200"/>
            <a:ext cx="685800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NCC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11" name="矩形 11"/>
          <p:cNvSpPr>
            <a:spLocks noChangeArrowheads="1"/>
          </p:cNvSpPr>
          <p:nvPr/>
        </p:nvSpPr>
        <p:spPr bwMode="auto">
          <a:xfrm>
            <a:off x="4495800" y="5429071"/>
            <a:ext cx="4191000" cy="120032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SzPct val="135000"/>
              <a:buBlip>
                <a:blip r:embed="rId7"/>
              </a:buBlip>
            </a:pP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一致：预计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3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月东北降水偏多，西南旱区降水偏少；</a:t>
            </a:r>
            <a:endParaRPr lang="en-US" altLang="zh-CN" dirty="0" smtClean="0">
              <a:latin typeface="华文楷体" pitchFamily="2" charset="-122"/>
              <a:ea typeface="华文楷体" pitchFamily="2" charset="-122"/>
            </a:endParaRPr>
          </a:p>
          <a:p>
            <a:pPr marL="342900" indent="-342900">
              <a:buClr>
                <a:srgbClr val="FF0000"/>
              </a:buClr>
              <a:buSzPct val="135000"/>
              <a:buBlip>
                <a:blip r:embed="rId7"/>
              </a:buBlip>
            </a:pP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对南方降水的预测存在较大的不确定性。</a:t>
            </a:r>
            <a:endParaRPr lang="en-US" altLang="zh-CN" dirty="0"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6287347"/>
      </p:ext>
    </p:extLst>
  </p:cSld>
  <p:clrMapOvr>
    <a:masterClrMapping/>
  </p:clrMapOvr>
  <p:transition advTm="41859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00" y="1371600"/>
            <a:ext cx="3555000" cy="28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 descr="T:\pred\month\降尺度\201302\ryb2013025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5" t="5502" r="10375" b="2103"/>
          <a:stretch/>
        </p:blipFill>
        <p:spPr bwMode="auto">
          <a:xfrm>
            <a:off x="5659269" y="4185600"/>
            <a:ext cx="302753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000" y="1295400"/>
            <a:ext cx="3360000" cy="25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模式降水预测</a:t>
            </a:r>
            <a:endParaRPr lang="zh-CN" alt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5614555" y="3886200"/>
            <a:ext cx="2185214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NCC-Downscaling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76200" y="1295400"/>
            <a:ext cx="3198311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NCC-Multi-Model </a:t>
            </a:r>
            <a:r>
              <a:rPr lang="en-US" altLang="zh-CN" dirty="0" smtClean="0">
                <a:solidFill>
                  <a:srgbClr val="FF0000"/>
                </a:solidFill>
              </a:rPr>
              <a:t>Ensemble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5488489" y="1219200"/>
            <a:ext cx="3185487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CPC-Multi-Model Ensemble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4" t="11635" r="10457"/>
          <a:stretch/>
        </p:blipFill>
        <p:spPr bwMode="auto">
          <a:xfrm>
            <a:off x="202758" y="4192200"/>
            <a:ext cx="2385226" cy="19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656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title"/>
          </p:nvPr>
        </p:nvSpPr>
        <p:spPr>
          <a:xfrm>
            <a:off x="1676400" y="381000"/>
            <a:ext cx="5791200" cy="914400"/>
          </a:xfrm>
          <a:noFill/>
        </p:spPr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气候背景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0" t="9061" r="13875" b="2104"/>
          <a:stretch/>
        </p:blipFill>
        <p:spPr bwMode="auto">
          <a:xfrm>
            <a:off x="150748" y="1371600"/>
            <a:ext cx="4268852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" t="13597" r="13834" b="2112"/>
          <a:stretch/>
        </p:blipFill>
        <p:spPr bwMode="auto">
          <a:xfrm>
            <a:off x="4433789" y="1560600"/>
            <a:ext cx="4253011" cy="341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38800" y="1611868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2001</a:t>
            </a:r>
            <a:r>
              <a:rPr lang="zh-CN" altLang="en-US" sz="1400" dirty="0" smtClean="0"/>
              <a:t>－</a:t>
            </a:r>
            <a:r>
              <a:rPr lang="en-US" altLang="zh-CN" sz="1400" dirty="0" smtClean="0"/>
              <a:t>2012</a:t>
            </a:r>
            <a:r>
              <a:rPr lang="zh-CN" altLang="en-US" sz="1400" dirty="0" smtClean="0"/>
              <a:t>年降水频次</a:t>
            </a:r>
            <a:endParaRPr lang="zh-CN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9543176"/>
      </p:ext>
    </p:extLst>
  </p:cSld>
  <p:clrMapOvr>
    <a:masterClrMapping/>
  </p:clrMapOvr>
  <p:transition advTm="42422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 sz="4900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4900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月降水与</a:t>
            </a:r>
            <a:r>
              <a:rPr lang="en-US" altLang="zh-CN" sz="4900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4900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月气温关系</a:t>
            </a:r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en-US" altLang="zh-CN" sz="2700" b="1" dirty="0" smtClean="0"/>
              <a:t>1981</a:t>
            </a:r>
            <a:r>
              <a:rPr lang="zh-CN" altLang="en-US" sz="2700" b="1" dirty="0" smtClean="0"/>
              <a:t>－</a:t>
            </a:r>
            <a:r>
              <a:rPr lang="en-US" altLang="zh-CN" sz="2700" b="1" dirty="0" smtClean="0"/>
              <a:t>2010</a:t>
            </a:r>
            <a:endParaRPr lang="zh-CN" altLang="en-US" sz="27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811346" y="1845224"/>
            <a:ext cx="4294054" cy="3600000"/>
            <a:chOff x="1828800" y="1845224"/>
            <a:chExt cx="4294054" cy="360000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5" t="8413" r="12875" b="1780"/>
            <a:stretch/>
          </p:blipFill>
          <p:spPr bwMode="auto">
            <a:xfrm>
              <a:off x="1828800" y="1845224"/>
              <a:ext cx="4294054" cy="36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矩形 1"/>
            <p:cNvSpPr/>
            <p:nvPr/>
          </p:nvSpPr>
          <p:spPr bwMode="auto">
            <a:xfrm>
              <a:off x="4876800" y="2209800"/>
              <a:ext cx="990600" cy="1066800"/>
            </a:xfrm>
            <a:prstGeom prst="rect">
              <a:avLst/>
            </a:prstGeom>
            <a:noFill/>
            <a:ln w="635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3657600" y="3810000"/>
              <a:ext cx="533400" cy="762000"/>
            </a:xfrm>
            <a:prstGeom prst="rect">
              <a:avLst/>
            </a:prstGeom>
            <a:noFill/>
            <a:ln w="635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8400" y="1676400"/>
            <a:ext cx="134684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距</a:t>
            </a:r>
            <a:r>
              <a:rPr lang="zh-CN" altLang="en-US" b="1" dirty="0" smtClean="0">
                <a:solidFill>
                  <a:srgbClr val="FF0000"/>
                </a:solidFill>
              </a:rPr>
              <a:t>平同号率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矩形 11"/>
          <p:cNvSpPr>
            <a:spLocks noChangeArrowheads="1"/>
          </p:cNvSpPr>
          <p:nvPr/>
        </p:nvSpPr>
        <p:spPr bwMode="auto">
          <a:xfrm>
            <a:off x="5695950" y="2971800"/>
            <a:ext cx="2819400" cy="14773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SzPct val="135000"/>
              <a:buBlip>
                <a:blip r:embed="rId4"/>
              </a:buBlip>
            </a:pP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东北地区在温度偏低的情况下，利于该地区降水偏多；</a:t>
            </a:r>
            <a:endParaRPr lang="en-US" altLang="zh-CN" dirty="0" smtClean="0">
              <a:latin typeface="华文楷体" pitchFamily="2" charset="-122"/>
              <a:ea typeface="华文楷体" pitchFamily="2" charset="-122"/>
            </a:endParaRPr>
          </a:p>
          <a:p>
            <a:pPr marL="342900" indent="-342900">
              <a:buClr>
                <a:srgbClr val="FF0000"/>
              </a:buClr>
              <a:buSzPct val="135000"/>
              <a:buBlip>
                <a:blip r:embed="rId4"/>
              </a:buBlip>
            </a:pP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西南旱区温度偏高时利于降水偏少。</a:t>
            </a:r>
            <a:endParaRPr lang="en-US" altLang="zh-CN" dirty="0"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889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降水</a:t>
            </a:r>
            <a:r>
              <a:rPr lang="en-US" altLang="zh-CN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EOF</a:t>
            </a:r>
            <a:r>
              <a:rPr lang="zh-CN" altLang="en-US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模态分析</a:t>
            </a:r>
            <a:endParaRPr lang="zh-CN" altLang="en-US" b="1" dirty="0">
              <a:solidFill>
                <a:srgbClr val="A5002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" t="7407" r="10316" b="2384"/>
          <a:stretch/>
        </p:blipFill>
        <p:spPr bwMode="auto">
          <a:xfrm>
            <a:off x="0" y="1524000"/>
            <a:ext cx="4482379" cy="37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1" r="4121" b="20593"/>
          <a:stretch/>
        </p:blipFill>
        <p:spPr bwMode="auto">
          <a:xfrm>
            <a:off x="4472182" y="1541274"/>
            <a:ext cx="4138418" cy="19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 t="23358" r="7861" b="17758"/>
          <a:stretch/>
        </p:blipFill>
        <p:spPr bwMode="auto">
          <a:xfrm>
            <a:off x="4562252" y="3581400"/>
            <a:ext cx="3895948" cy="2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091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AO</a:t>
            </a:r>
            <a:r>
              <a:rPr lang="zh-CN" altLang="en-US" b="1" dirty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对</a:t>
            </a:r>
            <a:r>
              <a:rPr lang="en-US" altLang="zh-CN" b="1" dirty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 dirty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月降水影响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38600" y="2438400"/>
            <a:ext cx="400110" cy="1550640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r>
              <a:rPr lang="en-US" altLang="zh-CN" sz="1400" b="1" dirty="0" smtClean="0">
                <a:latin typeface="+mn-ea"/>
              </a:rPr>
              <a:t>3</a:t>
            </a:r>
            <a:r>
              <a:rPr lang="zh-CN" altLang="en-US" sz="1400" b="1" dirty="0" smtClean="0">
                <a:latin typeface="+mn-ea"/>
              </a:rPr>
              <a:t>月</a:t>
            </a:r>
            <a:r>
              <a:rPr lang="en-US" altLang="zh-CN" sz="1400" b="1" dirty="0" smtClean="0">
                <a:latin typeface="+mn-ea"/>
              </a:rPr>
              <a:t>AO</a:t>
            </a:r>
            <a:r>
              <a:rPr lang="zh-CN" altLang="en-US" sz="1400" b="1" dirty="0" smtClean="0">
                <a:latin typeface="+mn-ea"/>
              </a:rPr>
              <a:t>正常略偏负</a:t>
            </a:r>
            <a:endParaRPr lang="zh-CN" altLang="en-US" sz="1400" b="1" dirty="0">
              <a:latin typeface="+mn-ea"/>
            </a:endParaRPr>
          </a:p>
        </p:txBody>
      </p:sp>
      <p:pic>
        <p:nvPicPr>
          <p:cNvPr id="15" name="Picture 2" descr="D:\yuce\month\201202\correlation\AO\correlation_rain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" t="8512" r="13762" b="1822"/>
          <a:stretch/>
        </p:blipFill>
        <p:spPr bwMode="auto">
          <a:xfrm>
            <a:off x="535663" y="1747200"/>
            <a:ext cx="3139225" cy="26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:\yuce\month\201202\hecheng\pic\rain_hecheng_pinci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" t="13456" r="14125" b="1780"/>
          <a:stretch/>
        </p:blipFill>
        <p:spPr bwMode="auto">
          <a:xfrm>
            <a:off x="4527100" y="1837200"/>
            <a:ext cx="3321500" cy="266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11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zh-CN" altLang="en-US" b="1" dirty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西太平洋副高对</a:t>
            </a:r>
            <a:r>
              <a:rPr lang="en-US" altLang="zh-CN" b="1" dirty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 dirty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月降水影响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6290" y="2133600"/>
            <a:ext cx="400110" cy="1173019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sz="1400" dirty="0">
                <a:latin typeface="+mn-ea"/>
              </a:rPr>
              <a:t>副</a:t>
            </a:r>
            <a:r>
              <a:rPr lang="zh-CN" altLang="en-US" sz="1400" dirty="0" smtClean="0">
                <a:latin typeface="+mn-ea"/>
              </a:rPr>
              <a:t>高略偏强</a:t>
            </a:r>
            <a:endParaRPr lang="zh-CN" altLang="en-US" sz="1400" b="1" dirty="0">
              <a:latin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828800" y="1179420"/>
            <a:ext cx="5416550" cy="4254398"/>
            <a:chOff x="1828800" y="1179420"/>
            <a:chExt cx="5416550" cy="4254398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800" y="1179420"/>
              <a:ext cx="5416550" cy="4254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矩形 2"/>
            <p:cNvSpPr/>
            <p:nvPr/>
          </p:nvSpPr>
          <p:spPr bwMode="auto">
            <a:xfrm>
              <a:off x="5410200" y="3306619"/>
              <a:ext cx="914400" cy="914400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547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云南</a:t>
            </a:r>
            <a:r>
              <a:rPr lang="en-US" altLang="zh-CN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 dirty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月</a:t>
            </a:r>
            <a:r>
              <a:rPr lang="zh-CN" altLang="en-US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降水与全国关系</a:t>
            </a:r>
            <a:endParaRPr lang="zh-CN" altLang="en-US" b="1" dirty="0">
              <a:solidFill>
                <a:srgbClr val="A5002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81000" y="1447800"/>
            <a:ext cx="4953000" cy="4114800"/>
            <a:chOff x="1575391" y="1143000"/>
            <a:chExt cx="5663609" cy="4630181"/>
          </a:xfrm>
        </p:grpSpPr>
        <p:grpSp>
          <p:nvGrpSpPr>
            <p:cNvPr id="4" name="组合 3"/>
            <p:cNvGrpSpPr/>
            <p:nvPr/>
          </p:nvGrpSpPr>
          <p:grpSpPr>
            <a:xfrm>
              <a:off x="1575391" y="1143000"/>
              <a:ext cx="5663609" cy="4630181"/>
              <a:chOff x="1575391" y="1143000"/>
              <a:chExt cx="5663609" cy="4630181"/>
            </a:xfrm>
          </p:grpSpPr>
          <p:pic>
            <p:nvPicPr>
              <p:cNvPr id="7170" name="Picture 2" descr="D:\draw_pic\pic\correlation.gif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70" r="10206"/>
              <a:stretch/>
            </p:blipFill>
            <p:spPr bwMode="auto">
              <a:xfrm>
                <a:off x="1575391" y="1143000"/>
                <a:ext cx="5663609" cy="4630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矩形 2"/>
              <p:cNvSpPr/>
              <p:nvPr/>
            </p:nvSpPr>
            <p:spPr bwMode="auto">
              <a:xfrm>
                <a:off x="5334000" y="1447800"/>
                <a:ext cx="1194391" cy="1295400"/>
              </a:xfrm>
              <a:prstGeom prst="rect">
                <a:avLst/>
              </a:prstGeom>
              <a:noFill/>
              <a:ln w="666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 bwMode="auto">
              <a:xfrm>
                <a:off x="5562600" y="3505200"/>
                <a:ext cx="609600" cy="457200"/>
              </a:xfrm>
              <a:prstGeom prst="rect">
                <a:avLst/>
              </a:prstGeom>
              <a:noFill/>
              <a:ln w="666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5" name="矩形 4"/>
            <p:cNvSpPr/>
            <p:nvPr/>
          </p:nvSpPr>
          <p:spPr bwMode="auto">
            <a:xfrm>
              <a:off x="3886200" y="3810000"/>
              <a:ext cx="1295400" cy="914400"/>
            </a:xfrm>
            <a:prstGeom prst="rect">
              <a:avLst/>
            </a:prstGeom>
            <a:noFill/>
            <a:ln w="6667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9" name="矩形 11"/>
          <p:cNvSpPr>
            <a:spLocks noChangeArrowheads="1"/>
          </p:cNvSpPr>
          <p:nvPr/>
        </p:nvSpPr>
        <p:spPr bwMode="auto">
          <a:xfrm>
            <a:off x="5715000" y="2362200"/>
            <a:ext cx="2819400" cy="14773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SzPct val="135000"/>
              <a:buBlip>
                <a:blip r:embed="rId4"/>
              </a:buBlip>
            </a:pP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云南降水与四川南部、广西的降水表现为非常高的一致性；</a:t>
            </a:r>
            <a:endParaRPr lang="en-US" altLang="zh-CN" dirty="0" smtClean="0">
              <a:latin typeface="华文楷体" pitchFamily="2" charset="-122"/>
              <a:ea typeface="华文楷体" pitchFamily="2" charset="-122"/>
            </a:endParaRPr>
          </a:p>
          <a:p>
            <a:pPr marL="342900" indent="-342900">
              <a:buClr>
                <a:srgbClr val="FF0000"/>
              </a:buClr>
              <a:buSzPct val="135000"/>
              <a:buBlip>
                <a:blip r:embed="rId4"/>
              </a:buBlip>
            </a:pP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与东北和江南北部降水呈反位相关系。</a:t>
            </a:r>
            <a:endParaRPr lang="en-US" altLang="zh-CN" dirty="0" smtClean="0"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891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7086600" cy="6858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2013</a:t>
            </a:r>
            <a:r>
              <a:rPr lang="zh-CN" altLang="en-US" sz="3200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sz="3200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3200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月温度预测检查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740" y="762000"/>
            <a:ext cx="3029126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117" y="762000"/>
            <a:ext cx="2919283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T:\pred\month\降尺度\201301\tyb2013016.g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3" t="5796" r="10863" b="10514"/>
          <a:stretch/>
        </p:blipFill>
        <p:spPr bwMode="auto">
          <a:xfrm>
            <a:off x="2958309" y="3276600"/>
            <a:ext cx="3081033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00140" y="881390"/>
            <a:ext cx="44435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100" dirty="0" err="1" smtClean="0">
                <a:solidFill>
                  <a:srgbClr val="FF0000"/>
                </a:solidFill>
              </a:rPr>
              <a:t>Ncc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14775" y="3330674"/>
            <a:ext cx="607859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rgbClr val="FF0000"/>
                </a:solidFill>
              </a:rPr>
              <a:t>降尺度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627" y="3262800"/>
            <a:ext cx="3025173" cy="237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096000" y="3167390"/>
            <a:ext cx="468398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solidFill>
                  <a:srgbClr val="FF0000"/>
                </a:solidFill>
              </a:rPr>
              <a:t>CFS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pic>
        <p:nvPicPr>
          <p:cNvPr id="2054" name="Picture 6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" y="3308903"/>
            <a:ext cx="2956655" cy="21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2400" y="3276600"/>
            <a:ext cx="47641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solidFill>
                  <a:srgbClr val="FF0000"/>
                </a:solidFill>
              </a:rPr>
              <a:t>TCC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pic>
        <p:nvPicPr>
          <p:cNvPr id="16" name="图片 15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2919600" cy="23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0628" y="825857"/>
            <a:ext cx="779381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solidFill>
                  <a:srgbClr val="FF0000"/>
                </a:solidFill>
              </a:rPr>
              <a:t>2.01-2.20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draw_pic\pic\ssan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" t="4843" r="10405" b="1937"/>
          <a:stretch/>
        </p:blipFill>
        <p:spPr bwMode="auto">
          <a:xfrm>
            <a:off x="76200" y="1714500"/>
            <a:ext cx="3225974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D:\draw_pic\pic\ssan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t="5341" r="10500" b="2103"/>
          <a:stretch/>
        </p:blipFill>
        <p:spPr bwMode="auto">
          <a:xfrm>
            <a:off x="2590800" y="3733800"/>
            <a:ext cx="321451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b="1" dirty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月</a:t>
            </a:r>
            <a:r>
              <a:rPr lang="zh-CN" altLang="en-US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降水的极端特征分析</a:t>
            </a:r>
            <a:endParaRPr lang="zh-CN" altLang="en-US" b="1" dirty="0">
              <a:solidFill>
                <a:srgbClr val="A5002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矩形 11"/>
          <p:cNvSpPr>
            <a:spLocks noChangeArrowheads="1"/>
          </p:cNvSpPr>
          <p:nvPr/>
        </p:nvSpPr>
        <p:spPr bwMode="auto">
          <a:xfrm>
            <a:off x="5943600" y="2660174"/>
            <a:ext cx="2819400" cy="17543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SzPct val="135000"/>
              <a:buBlip>
                <a:blip r:embed="rId4"/>
              </a:buBlip>
            </a:pP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东北地区降水偏多时，容易出现超过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2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成的降水；</a:t>
            </a:r>
            <a:endParaRPr lang="en-US" altLang="zh-CN" dirty="0" smtClean="0">
              <a:latin typeface="华文楷体" pitchFamily="2" charset="-122"/>
              <a:ea typeface="华文楷体" pitchFamily="2" charset="-122"/>
            </a:endParaRPr>
          </a:p>
          <a:p>
            <a:pPr marL="342900" indent="-342900">
              <a:buClr>
                <a:srgbClr val="FF0000"/>
              </a:buClr>
              <a:buSzPct val="135000"/>
              <a:buBlip>
                <a:blip r:embed="rId4"/>
              </a:buBlip>
            </a:pP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云南、内蒙古中西部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降水偏少时， 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少于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2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成降水的年份比率很高。</a:t>
            </a:r>
            <a:endParaRPr lang="en-US" altLang="zh-CN" dirty="0" smtClean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76200" y="1295400"/>
            <a:ext cx="1346844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 smtClean="0">
                <a:solidFill>
                  <a:srgbClr val="FF0000"/>
                </a:solidFill>
              </a:rPr>
              <a:t>降水偏多时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3429000" y="3352800"/>
            <a:ext cx="1346844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 smtClean="0">
                <a:solidFill>
                  <a:srgbClr val="FF0000"/>
                </a:solidFill>
              </a:rPr>
              <a:t>降水偏少时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2209800" y="1828800"/>
            <a:ext cx="762000" cy="685800"/>
          </a:xfrm>
          <a:prstGeom prst="rect">
            <a:avLst/>
          </a:prstGeom>
          <a:noFill/>
          <a:ln w="666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4064322" y="4417199"/>
            <a:ext cx="583878" cy="535801"/>
          </a:xfrm>
          <a:prstGeom prst="rect">
            <a:avLst/>
          </a:prstGeom>
          <a:noFill/>
          <a:ln w="666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810000" y="5407799"/>
            <a:ext cx="533400" cy="459601"/>
          </a:xfrm>
          <a:prstGeom prst="rect">
            <a:avLst/>
          </a:prstGeom>
          <a:noFill/>
          <a:ln w="666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550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D:\yuce\month\201202\EOF_刘芸芸\3月降水\eof_Mar_3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0" t="13063" r="10427" b="9500"/>
          <a:stretch/>
        </p:blipFill>
        <p:spPr bwMode="auto">
          <a:xfrm>
            <a:off x="6608090" y="4495800"/>
            <a:ext cx="2514600" cy="18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D:\yuce\month\201302\model\derf\md2013025cn_rpm2_3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4577"/>
            <a:ext cx="2796116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76200" y="838200"/>
            <a:ext cx="684803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NCC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3" t="35930" r="4486" b="34000"/>
          <a:stretch/>
        </p:blipFill>
        <p:spPr bwMode="auto">
          <a:xfrm>
            <a:off x="0" y="4572000"/>
            <a:ext cx="2699498" cy="1482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0" y="5414454"/>
            <a:ext cx="659155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solidFill>
                  <a:srgbClr val="FF0000"/>
                </a:solidFill>
              </a:rPr>
              <a:t>T</a:t>
            </a:r>
            <a:r>
              <a:rPr lang="en-US" altLang="zh-CN" dirty="0" smtClean="0">
                <a:solidFill>
                  <a:srgbClr val="FF0000"/>
                </a:solidFill>
              </a:rPr>
              <a:t>CC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2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5" t="18063" r="27769" b="66112"/>
          <a:stretch/>
        </p:blipFill>
        <p:spPr bwMode="auto">
          <a:xfrm>
            <a:off x="19050" y="2705100"/>
            <a:ext cx="2714002" cy="18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5229" y="2735878"/>
            <a:ext cx="671979" cy="369332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CPC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0"/>
          <a:stretch/>
        </p:blipFill>
        <p:spPr bwMode="auto">
          <a:xfrm>
            <a:off x="6586780" y="838200"/>
            <a:ext cx="2557220" cy="1897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1828800" y="0"/>
            <a:ext cx="5508625" cy="936625"/>
          </a:xfrm>
          <a:prstGeom prst="rect">
            <a:avLst/>
          </a:prstGeom>
          <a:solidFill>
            <a:srgbClr val="FFFF00"/>
          </a:solidFill>
          <a:ln w="9525">
            <a:solidFill>
              <a:srgbClr val="FFFF66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 dirty="0" smtClean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4400" dirty="0" smtClean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月降水预测</a:t>
            </a:r>
            <a:r>
              <a:rPr lang="zh-CN" altLang="en-US" sz="4400" dirty="0">
                <a:solidFill>
                  <a:srgbClr val="0000FF"/>
                </a:solidFill>
                <a:latin typeface="黑体" pitchFamily="2" charset="-122"/>
                <a:ea typeface="黑体" pitchFamily="2" charset="-122"/>
              </a:rPr>
              <a:t>结果</a:t>
            </a: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6781800" y="751959"/>
            <a:ext cx="723275" cy="307777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400" dirty="0">
                <a:solidFill>
                  <a:srgbClr val="FF0000"/>
                </a:solidFill>
              </a:rPr>
              <a:t>年代际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" t="6311" b="9048"/>
          <a:stretch/>
        </p:blipFill>
        <p:spPr bwMode="auto">
          <a:xfrm>
            <a:off x="6681531" y="2676726"/>
            <a:ext cx="2489848" cy="183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705600" y="2664023"/>
            <a:ext cx="954107" cy="276999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200" dirty="0" smtClean="0">
                <a:solidFill>
                  <a:srgbClr val="FF0000"/>
                </a:solidFill>
              </a:rPr>
              <a:t>与气温关系</a:t>
            </a:r>
            <a:endParaRPr lang="en-US" altLang="zh-CN" sz="1200" dirty="0">
              <a:solidFill>
                <a:srgbClr val="FF0000"/>
              </a:solidFill>
            </a:endParaRP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6629400" y="4462046"/>
            <a:ext cx="606256" cy="338554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dirty="0" smtClean="0">
                <a:solidFill>
                  <a:srgbClr val="FF0000"/>
                </a:solidFill>
              </a:rPr>
              <a:t>EOF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286000" y="4953000"/>
            <a:ext cx="2484000" cy="1800000"/>
            <a:chOff x="2180597" y="1476375"/>
            <a:chExt cx="4877428" cy="3938080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95" t="6981" r="3458" b="455"/>
            <a:stretch/>
          </p:blipFill>
          <p:spPr bwMode="auto">
            <a:xfrm>
              <a:off x="2180597" y="1476375"/>
              <a:ext cx="4877428" cy="39380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矩形 31"/>
            <p:cNvSpPr/>
            <p:nvPr/>
          </p:nvSpPr>
          <p:spPr bwMode="auto">
            <a:xfrm>
              <a:off x="5410200" y="3306619"/>
              <a:ext cx="914400" cy="914400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2403157" y="4843046"/>
            <a:ext cx="1011815" cy="338554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dirty="0" smtClean="0">
                <a:solidFill>
                  <a:srgbClr val="FF0000"/>
                </a:solidFill>
              </a:rPr>
              <a:t>副高影响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589685" y="4873800"/>
            <a:ext cx="2484000" cy="1908000"/>
            <a:chOff x="1828800" y="1143000"/>
            <a:chExt cx="5410200" cy="4170049"/>
          </a:xfrm>
        </p:grpSpPr>
        <p:pic>
          <p:nvPicPr>
            <p:cNvPr id="34" name="Picture 2" descr="D:\draw_pic\pic\correlation.gif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8" t="4970" r="10206" b="9444"/>
            <a:stretch/>
          </p:blipFill>
          <p:spPr bwMode="auto">
            <a:xfrm>
              <a:off x="1828800" y="1143000"/>
              <a:ext cx="5410200" cy="4170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矩形 34"/>
            <p:cNvSpPr/>
            <p:nvPr/>
          </p:nvSpPr>
          <p:spPr bwMode="auto">
            <a:xfrm>
              <a:off x="5334000" y="1447800"/>
              <a:ext cx="1194391" cy="1295400"/>
            </a:xfrm>
            <a:prstGeom prst="rect">
              <a:avLst/>
            </a:prstGeom>
            <a:noFill/>
            <a:ln w="666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5562600" y="3505200"/>
              <a:ext cx="609600" cy="457200"/>
            </a:xfrm>
            <a:prstGeom prst="rect">
              <a:avLst/>
            </a:prstGeom>
            <a:noFill/>
            <a:ln w="666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4653495" y="4843790"/>
            <a:ext cx="1313180" cy="261610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100" dirty="0" smtClean="0">
                <a:solidFill>
                  <a:srgbClr val="FF0000"/>
                </a:solidFill>
              </a:rPr>
              <a:t>西南降水位相关系</a:t>
            </a:r>
            <a:endParaRPr lang="en-US" altLang="zh-CN" sz="1100" dirty="0">
              <a:solidFill>
                <a:srgbClr val="FF0000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828" y="1050211"/>
            <a:ext cx="4278972" cy="34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053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6"/>
          <p:cNvSpPr txBox="1">
            <a:spLocks noChangeArrowheads="1"/>
          </p:cNvSpPr>
          <p:nvPr/>
        </p:nvSpPr>
        <p:spPr bwMode="auto">
          <a:xfrm>
            <a:off x="3352800" y="2438400"/>
            <a:ext cx="31242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8000" b="0">
                <a:solidFill>
                  <a:srgbClr val="333399"/>
                </a:solidFill>
                <a:ea typeface="楷体_GB2312" pitchFamily="49" charset="-122"/>
              </a:rPr>
              <a:t>谢谢</a:t>
            </a: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7010400" cy="685800"/>
          </a:xfrm>
          <a:noFill/>
        </p:spPr>
        <p:txBody>
          <a:bodyPr/>
          <a:lstStyle/>
          <a:p>
            <a:pPr eaLnBrk="1" hangingPunct="1"/>
            <a:r>
              <a:rPr lang="en-US" altLang="zh-CN" sz="3200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2013</a:t>
            </a:r>
            <a:r>
              <a:rPr lang="zh-CN" altLang="en-US" sz="3200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sz="3200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3200" b="1" dirty="0" smtClean="0">
                <a:solidFill>
                  <a:srgbClr val="A50021"/>
                </a:solidFill>
                <a:latin typeface="楷体_GB2312" pitchFamily="49" charset="-122"/>
                <a:ea typeface="楷体_GB2312" pitchFamily="49" charset="-122"/>
              </a:rPr>
              <a:t>月降水预测检查</a:t>
            </a:r>
          </a:p>
        </p:txBody>
      </p:sp>
      <p:pic>
        <p:nvPicPr>
          <p:cNvPr id="3074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600" y="860400"/>
            <a:ext cx="2916000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475" y="864847"/>
            <a:ext cx="3029125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00140" y="881390"/>
            <a:ext cx="44435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100" dirty="0" err="1" smtClean="0">
                <a:solidFill>
                  <a:srgbClr val="FF0000"/>
                </a:solidFill>
              </a:rPr>
              <a:t>Ncc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pic>
        <p:nvPicPr>
          <p:cNvPr id="3076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8206"/>
            <a:ext cx="2955600" cy="214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 descr="T:\pred\month\降尺度\201301\ryb2013016.gif"/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7" t="4693" r="10286"/>
          <a:stretch/>
        </p:blipFill>
        <p:spPr bwMode="auto">
          <a:xfrm>
            <a:off x="2971800" y="3449977"/>
            <a:ext cx="306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13006"/>
            <a:ext cx="3024000" cy="237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014775" y="3330674"/>
            <a:ext cx="607859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rgbClr val="FF0000"/>
                </a:solidFill>
              </a:rPr>
              <a:t>降尺度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0" y="3167390"/>
            <a:ext cx="468398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solidFill>
                  <a:srgbClr val="FF0000"/>
                </a:solidFill>
              </a:rPr>
              <a:t>CFS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400" y="3276600"/>
            <a:ext cx="476412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solidFill>
                  <a:srgbClr val="FF0000"/>
                </a:solidFill>
              </a:rPr>
              <a:t>TCC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2919600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200" y="881390"/>
            <a:ext cx="779381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100" dirty="0" smtClean="0">
                <a:solidFill>
                  <a:srgbClr val="FF0000"/>
                </a:solidFill>
              </a:rPr>
              <a:t>2.01-2.20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609600"/>
            <a:ext cx="5867400" cy="1143000"/>
          </a:xfrm>
          <a:solidFill>
            <a:srgbClr val="66FFFF"/>
          </a:solidFill>
        </p:spPr>
        <p:txBody>
          <a:bodyPr/>
          <a:lstStyle/>
          <a:p>
            <a:r>
              <a:rPr lang="zh-CN" altLang="en-US" sz="5400" b="1" smtClean="0">
                <a:solidFill>
                  <a:srgbClr val="FF0000"/>
                </a:solidFill>
                <a:ea typeface="黑体" pitchFamily="2" charset="-122"/>
              </a:rPr>
              <a:t>本月预测内容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2209800"/>
            <a:ext cx="5867400" cy="3505200"/>
          </a:xfrm>
          <a:solidFill>
            <a:srgbClr val="FFFF00"/>
          </a:solidFill>
        </p:spPr>
        <p:txBody>
          <a:bodyPr/>
          <a:lstStyle/>
          <a:p>
            <a:r>
              <a:rPr lang="zh-CN" altLang="en-US" sz="4400" b="1" dirty="0" smtClean="0">
                <a:solidFill>
                  <a:srgbClr val="FF00FF"/>
                </a:solidFill>
                <a:ea typeface="黑体" pitchFamily="2" charset="-122"/>
              </a:rPr>
              <a:t>基本气候特征</a:t>
            </a:r>
            <a:endParaRPr lang="en-US" altLang="zh-CN" sz="4400" b="1" dirty="0" smtClean="0">
              <a:solidFill>
                <a:srgbClr val="FF00FF"/>
              </a:solidFill>
              <a:ea typeface="黑体" pitchFamily="2" charset="-122"/>
            </a:endParaRPr>
          </a:p>
          <a:p>
            <a:r>
              <a:rPr lang="zh-CN" altLang="en-US" sz="4400" b="1" dirty="0">
                <a:solidFill>
                  <a:srgbClr val="0000FF"/>
                </a:solidFill>
                <a:ea typeface="黑体" pitchFamily="2" charset="-122"/>
              </a:rPr>
              <a:t>环流形势预测</a:t>
            </a:r>
          </a:p>
          <a:p>
            <a:r>
              <a:rPr lang="zh-CN" altLang="en-US" sz="4400" b="1" dirty="0" smtClean="0">
                <a:solidFill>
                  <a:srgbClr val="0000FF"/>
                </a:solidFill>
                <a:ea typeface="黑体" pitchFamily="2" charset="-122"/>
              </a:rPr>
              <a:t>温度预测</a:t>
            </a:r>
          </a:p>
          <a:p>
            <a:r>
              <a:rPr lang="zh-CN" altLang="en-US" sz="4400" b="1" dirty="0" smtClean="0">
                <a:solidFill>
                  <a:srgbClr val="0000FF"/>
                </a:solidFill>
                <a:ea typeface="黑体" pitchFamily="2" charset="-122"/>
              </a:rPr>
              <a:t>降水预测</a:t>
            </a:r>
            <a:endParaRPr lang="en-US" altLang="zh-CN" sz="4400" b="1" dirty="0" smtClean="0">
              <a:solidFill>
                <a:srgbClr val="0000FF"/>
              </a:solidFill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0" y="1196752"/>
            <a:ext cx="9000000" cy="4315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9" y="1196752"/>
            <a:ext cx="9000000" cy="46182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任意多边形 1"/>
          <p:cNvSpPr/>
          <p:nvPr/>
        </p:nvSpPr>
        <p:spPr>
          <a:xfrm>
            <a:off x="4256690" y="3704897"/>
            <a:ext cx="1702676" cy="687284"/>
          </a:xfrm>
          <a:custGeom>
            <a:avLst/>
            <a:gdLst>
              <a:gd name="connsiteX0" fmla="*/ 0 w 1702676"/>
              <a:gd name="connsiteY0" fmla="*/ 78827 h 687284"/>
              <a:gd name="connsiteX1" fmla="*/ 504496 w 1702676"/>
              <a:gd name="connsiteY1" fmla="*/ 457200 h 687284"/>
              <a:gd name="connsiteX2" fmla="*/ 740979 w 1702676"/>
              <a:gd name="connsiteY2" fmla="*/ 677917 h 687284"/>
              <a:gd name="connsiteX3" fmla="*/ 1024758 w 1702676"/>
              <a:gd name="connsiteY3" fmla="*/ 614855 h 687284"/>
              <a:gd name="connsiteX4" fmla="*/ 1387365 w 1702676"/>
              <a:gd name="connsiteY4" fmla="*/ 331075 h 687284"/>
              <a:gd name="connsiteX5" fmla="*/ 1702676 w 1702676"/>
              <a:gd name="connsiteY5" fmla="*/ 0 h 68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2676" h="687284">
                <a:moveTo>
                  <a:pt x="0" y="78827"/>
                </a:moveTo>
                <a:cubicBezTo>
                  <a:pt x="190500" y="218089"/>
                  <a:pt x="381000" y="357352"/>
                  <a:pt x="504496" y="457200"/>
                </a:cubicBezTo>
                <a:cubicBezTo>
                  <a:pt x="627992" y="557048"/>
                  <a:pt x="654269" y="651641"/>
                  <a:pt x="740979" y="677917"/>
                </a:cubicBezTo>
                <a:cubicBezTo>
                  <a:pt x="827689" y="704193"/>
                  <a:pt x="917027" y="672662"/>
                  <a:pt x="1024758" y="614855"/>
                </a:cubicBezTo>
                <a:cubicBezTo>
                  <a:pt x="1132489" y="557048"/>
                  <a:pt x="1274379" y="433551"/>
                  <a:pt x="1387365" y="331075"/>
                </a:cubicBezTo>
                <a:cubicBezTo>
                  <a:pt x="1500351" y="228599"/>
                  <a:pt x="1601513" y="114299"/>
                  <a:pt x="1702676" y="0"/>
                </a:cubicBezTo>
              </a:path>
            </a:pathLst>
          </a:custGeom>
          <a:noFill/>
          <a:ln w="635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131840" y="1484784"/>
            <a:ext cx="3096344" cy="864096"/>
          </a:xfrm>
          <a:prstGeom prst="ellipse">
            <a:avLst/>
          </a:prstGeom>
          <a:noFill/>
          <a:ln w="635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5526782" y="3452648"/>
            <a:ext cx="2623990" cy="1504148"/>
          </a:xfrm>
          <a:custGeom>
            <a:avLst/>
            <a:gdLst>
              <a:gd name="connsiteX0" fmla="*/ 2623990 w 2623990"/>
              <a:gd name="connsiteY0" fmla="*/ 1418897 h 1504148"/>
              <a:gd name="connsiteX1" fmla="*/ 1410046 w 2623990"/>
              <a:gd name="connsiteY1" fmla="*/ 1466193 h 1504148"/>
              <a:gd name="connsiteX2" fmla="*/ 148804 w 2623990"/>
              <a:gd name="connsiteY2" fmla="*/ 1450428 h 1504148"/>
              <a:gd name="connsiteX3" fmla="*/ 101508 w 2623990"/>
              <a:gd name="connsiteY3" fmla="*/ 819807 h 1504148"/>
              <a:gd name="connsiteX4" fmla="*/ 842487 w 2623990"/>
              <a:gd name="connsiteY4" fmla="*/ 173421 h 1504148"/>
              <a:gd name="connsiteX5" fmla="*/ 1047439 w 2623990"/>
              <a:gd name="connsiteY5" fmla="*/ 0 h 150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23990" h="1504148">
                <a:moveTo>
                  <a:pt x="2623990" y="1418897"/>
                </a:moveTo>
                <a:cubicBezTo>
                  <a:pt x="2223283" y="1439917"/>
                  <a:pt x="1410046" y="1466193"/>
                  <a:pt x="1410046" y="1466193"/>
                </a:cubicBezTo>
                <a:cubicBezTo>
                  <a:pt x="997515" y="1471448"/>
                  <a:pt x="366894" y="1558159"/>
                  <a:pt x="148804" y="1450428"/>
                </a:cubicBezTo>
                <a:cubicBezTo>
                  <a:pt x="-69286" y="1342697"/>
                  <a:pt x="-14106" y="1032641"/>
                  <a:pt x="101508" y="819807"/>
                </a:cubicBezTo>
                <a:cubicBezTo>
                  <a:pt x="217122" y="606973"/>
                  <a:pt x="684832" y="310055"/>
                  <a:pt x="842487" y="173421"/>
                </a:cubicBezTo>
                <a:cubicBezTo>
                  <a:pt x="1000142" y="36786"/>
                  <a:pt x="1023790" y="18393"/>
                  <a:pt x="1047439" y="0"/>
                </a:cubicBezTo>
              </a:path>
            </a:pathLst>
          </a:custGeom>
          <a:noFill/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289202" y="332656"/>
            <a:ext cx="29642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/>
              <a:t>三月环流系统</a:t>
            </a:r>
            <a:endParaRPr lang="zh-CN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3779912" y="173216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西伯利亚高压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4256690" y="3863873"/>
            <a:ext cx="881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南支槽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5936838" y="4207515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副高</a:t>
            </a:r>
            <a:endParaRPr lang="zh-CN" altLang="en-US" b="1" dirty="0"/>
          </a:p>
        </p:txBody>
      </p:sp>
      <p:grpSp>
        <p:nvGrpSpPr>
          <p:cNvPr id="8" name="组合 7"/>
          <p:cNvGrpSpPr/>
          <p:nvPr/>
        </p:nvGrpSpPr>
        <p:grpSpPr>
          <a:xfrm>
            <a:off x="5954486" y="2625269"/>
            <a:ext cx="919280" cy="1390883"/>
            <a:chOff x="5954486" y="2625269"/>
            <a:chExt cx="919280" cy="1390883"/>
          </a:xfrm>
        </p:grpSpPr>
        <p:sp>
          <p:nvSpPr>
            <p:cNvPr id="7" name="矩形 6"/>
            <p:cNvSpPr/>
            <p:nvPr/>
          </p:nvSpPr>
          <p:spPr bwMode="auto">
            <a:xfrm>
              <a:off x="5959366" y="2625269"/>
              <a:ext cx="914400" cy="663352"/>
            </a:xfrm>
            <a:prstGeom prst="rect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5954486" y="3352800"/>
              <a:ext cx="914400" cy="663352"/>
            </a:xfrm>
            <a:prstGeom prst="rect">
              <a:avLst/>
            </a:prstGeom>
            <a:noFill/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801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" t="4626" r="15429"/>
          <a:stretch/>
        </p:blipFill>
        <p:spPr bwMode="auto">
          <a:xfrm>
            <a:off x="0" y="1206600"/>
            <a:ext cx="4876076" cy="43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1066800" y="4635600"/>
            <a:ext cx="1981200" cy="381000"/>
            <a:chOff x="1143000" y="4495800"/>
            <a:chExt cx="1981200" cy="381000"/>
          </a:xfrm>
        </p:grpSpPr>
        <p:sp>
          <p:nvSpPr>
            <p:cNvPr id="4" name="右箭头 3"/>
            <p:cNvSpPr/>
            <p:nvPr/>
          </p:nvSpPr>
          <p:spPr bwMode="auto">
            <a:xfrm>
              <a:off x="1143000" y="4495800"/>
              <a:ext cx="838200" cy="381000"/>
            </a:xfrm>
            <a:prstGeom prst="rightArrow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" name="右箭头 5"/>
            <p:cNvSpPr/>
            <p:nvPr/>
          </p:nvSpPr>
          <p:spPr bwMode="auto">
            <a:xfrm rot="10800000">
              <a:off x="2286000" y="4495800"/>
              <a:ext cx="838200" cy="381000"/>
            </a:xfrm>
            <a:prstGeom prst="rightArrow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0" t="9061" r="13875" b="2104"/>
          <a:stretch/>
        </p:blipFill>
        <p:spPr bwMode="auto">
          <a:xfrm>
            <a:off x="4842495" y="152400"/>
            <a:ext cx="3841965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" t="8576" r="13147" b="1941"/>
          <a:stretch/>
        </p:blipFill>
        <p:spPr bwMode="auto">
          <a:xfrm>
            <a:off x="4876081" y="3362829"/>
            <a:ext cx="3842505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右箭头 6"/>
          <p:cNvSpPr/>
          <p:nvPr/>
        </p:nvSpPr>
        <p:spPr bwMode="auto">
          <a:xfrm rot="20212829">
            <a:off x="1914361" y="3254440"/>
            <a:ext cx="5787023" cy="381000"/>
          </a:xfrm>
          <a:prstGeom prst="rightArrow">
            <a:avLst/>
          </a:prstGeom>
          <a:noFill/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870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113" y="4652963"/>
            <a:ext cx="4073525" cy="22050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矩形 11"/>
          <p:cNvSpPr>
            <a:spLocks noChangeArrowheads="1"/>
          </p:cNvSpPr>
          <p:nvPr/>
        </p:nvSpPr>
        <p:spPr bwMode="auto">
          <a:xfrm>
            <a:off x="4313238" y="5910263"/>
            <a:ext cx="4830762" cy="83099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华文楷体" pitchFamily="2" charset="-122"/>
                <a:ea typeface="华文楷体" pitchFamily="2" charset="-122"/>
              </a:rPr>
              <a:t>年初以来赤道中东</a:t>
            </a:r>
            <a:r>
              <a:rPr lang="zh-CN" altLang="en-US" sz="2400" b="1" dirty="0" smtClean="0">
                <a:latin typeface="华文楷体" pitchFamily="2" charset="-122"/>
                <a:ea typeface="华文楷体" pitchFamily="2" charset="-122"/>
              </a:rPr>
              <a:t>太平洋冷海温维持并略有发展</a:t>
            </a:r>
            <a:endParaRPr lang="en-US" altLang="zh-CN" sz="2400" b="1" dirty="0"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2052" name="Picture 12" descr="T:\气候监测室\业务值班\2海洋陆面监测主班\201301\公报\msst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1" t="44209" r="3647" b="17580"/>
          <a:stretch>
            <a:fillRect/>
          </a:stretch>
        </p:blipFill>
        <p:spPr bwMode="auto">
          <a:xfrm>
            <a:off x="155575" y="765175"/>
            <a:ext cx="41290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323850" y="838200"/>
            <a:ext cx="1152525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rgbClr val="FF0000"/>
                </a:solidFill>
              </a:rPr>
              <a:t>12</a:t>
            </a:r>
            <a:r>
              <a:rPr lang="zh-CN" altLang="en-US" sz="1600" b="1">
                <a:solidFill>
                  <a:srgbClr val="FF0000"/>
                </a:solidFill>
              </a:rPr>
              <a:t>月</a:t>
            </a:r>
          </a:p>
        </p:txBody>
      </p:sp>
      <p:sp>
        <p:nvSpPr>
          <p:cNvPr id="2054" name="Rectangle 2"/>
          <p:cNvSpPr>
            <a:spLocks noChangeArrowheads="1"/>
          </p:cNvSpPr>
          <p:nvPr/>
        </p:nvSpPr>
        <p:spPr bwMode="auto">
          <a:xfrm>
            <a:off x="468313" y="4841875"/>
            <a:ext cx="1152525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rgbClr val="FF0000"/>
                </a:solidFill>
              </a:rPr>
              <a:t>2</a:t>
            </a:r>
            <a:r>
              <a:rPr lang="zh-CN" altLang="en-US" sz="1600" b="1">
                <a:solidFill>
                  <a:srgbClr val="FF0000"/>
                </a:solidFill>
              </a:rPr>
              <a:t>月（</a:t>
            </a:r>
            <a:r>
              <a:rPr lang="en-US" altLang="zh-CN" sz="1600" b="1">
                <a:solidFill>
                  <a:srgbClr val="FF0000"/>
                </a:solidFill>
              </a:rPr>
              <a:t>15</a:t>
            </a:r>
            <a:r>
              <a:rPr lang="zh-CN" altLang="en-US" sz="1600" b="1">
                <a:solidFill>
                  <a:srgbClr val="FF0000"/>
                </a:solidFill>
              </a:rPr>
              <a:t>天）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596900" y="188913"/>
            <a:ext cx="40608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kumimoji="1" lang="zh-CN" altLang="en-US" sz="3600" b="1" dirty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2" charset="-122"/>
              </a:rPr>
              <a:t>近期海洋监测</a:t>
            </a: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5575" y="2565400"/>
            <a:ext cx="4056063" cy="22764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23850" y="2659063"/>
            <a:ext cx="1152525" cy="338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600" b="1">
                <a:solidFill>
                  <a:srgbClr val="FF0000"/>
                </a:solidFill>
              </a:rPr>
              <a:t>1</a:t>
            </a:r>
            <a:r>
              <a:rPr lang="zh-CN" altLang="en-US" sz="1600" b="1">
                <a:solidFill>
                  <a:srgbClr val="FF0000"/>
                </a:solidFill>
              </a:rPr>
              <a:t>月</a:t>
            </a:r>
          </a:p>
        </p:txBody>
      </p:sp>
      <p:graphicFrame>
        <p:nvGraphicFramePr>
          <p:cNvPr id="2058" name="图表 10"/>
          <p:cNvGraphicFramePr>
            <a:graphicFrameLocks/>
          </p:cNvGraphicFramePr>
          <p:nvPr/>
        </p:nvGraphicFramePr>
        <p:xfrm>
          <a:off x="4252913" y="738188"/>
          <a:ext cx="4735512" cy="217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9" r:id="rId6" imgW="4737003" imgH="2176461" progId="Excel.Chart.8">
                  <p:embed/>
                </p:oleObj>
              </mc:Choice>
              <mc:Fallback>
                <p:oleObj r:id="rId6" imgW="4737003" imgH="2176461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2913" y="738188"/>
                        <a:ext cx="4735512" cy="217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Group 46"/>
          <p:cNvGraphicFramePr>
            <a:graphicFrameLocks noGrp="1"/>
          </p:cNvGraphicFramePr>
          <p:nvPr/>
        </p:nvGraphicFramePr>
        <p:xfrm>
          <a:off x="4500563" y="3357563"/>
          <a:ext cx="4248150" cy="2133600"/>
        </p:xfrm>
        <a:graphic>
          <a:graphicData uri="http://schemas.openxmlformats.org/drawingml/2006/table">
            <a:tbl>
              <a:tblPr/>
              <a:tblGrid>
                <a:gridCol w="1062038"/>
                <a:gridCol w="1063625"/>
                <a:gridCol w="1062037"/>
                <a:gridCol w="1060450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年月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pitchFamily="2" charset="-122"/>
                        <a:cs typeface="Arial" charset="0"/>
                      </a:endParaRPr>
                    </a:p>
                  </a:txBody>
                  <a:tcPr marL="9521" marR="9521" marT="9526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SOI</a:t>
                      </a:r>
                    </a:p>
                  </a:txBody>
                  <a:tcPr marL="9521" marR="9521" marT="9526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Niño Z</a:t>
                      </a:r>
                    </a:p>
                  </a:txBody>
                  <a:tcPr marL="9521" marR="9521" marT="9526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  <a:cs typeface="Arial" charset="0"/>
                        </a:rPr>
                        <a:t>Niño 3.4</a:t>
                      </a:r>
                    </a:p>
                  </a:txBody>
                  <a:tcPr marL="9521" marR="9521" marT="9526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Arial" charset="0"/>
                        </a:rPr>
                        <a:t>201210</a:t>
                      </a:r>
                    </a:p>
                  </a:txBody>
                  <a:tcPr marL="9521" marR="9521" marT="9526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0.4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0.2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0.3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Arial" charset="0"/>
                        </a:rPr>
                        <a:t>201211</a:t>
                      </a:r>
                    </a:p>
                  </a:txBody>
                  <a:tcPr marL="9521" marR="9521" marT="9526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+mn-cs"/>
                        </a:rPr>
                        <a:t>0.5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+mn-cs"/>
                        </a:rPr>
                        <a:t>0.3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+mn-cs"/>
                        </a:rPr>
                        <a:t>0.4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Arial" charset="0"/>
                        </a:rPr>
                        <a:t>201212</a:t>
                      </a:r>
                    </a:p>
                  </a:txBody>
                  <a:tcPr marL="9521" marR="9521" marT="9526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+mn-cs"/>
                        </a:rPr>
                        <a:t>-0.4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+mn-cs"/>
                        </a:rPr>
                        <a:t>-0.1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+mn-cs"/>
                        </a:rPr>
                        <a:t>-0.1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  <a:cs typeface="Arial" charset="0"/>
                        </a:rPr>
                        <a:t>201301</a:t>
                      </a:r>
                    </a:p>
                  </a:txBody>
                  <a:tcPr marL="9521" marR="9521" marT="9526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0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-0.3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</a:rPr>
                        <a:t>-0.4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+mn-cs"/>
                        </a:rPr>
                        <a:t>201302</a:t>
                      </a:r>
                    </a:p>
                  </a:txBody>
                  <a:tcPr marL="9521" marR="9521" marT="9526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+mn-cs"/>
                        </a:rPr>
                        <a:t>-0.8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+mn-cs"/>
                        </a:rPr>
                        <a:t>-0.5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+mn-cs"/>
                        </a:rPr>
                        <a:t>-0.5</a:t>
                      </a:r>
                    </a:p>
                  </a:txBody>
                  <a:tcPr marL="9525" marR="9525" marT="9525" marB="0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2024742" y="1524000"/>
            <a:ext cx="5976258" cy="4724400"/>
            <a:chOff x="2024742" y="1524000"/>
            <a:chExt cx="5976258" cy="4724400"/>
          </a:xfrm>
        </p:grpSpPr>
        <p:grpSp>
          <p:nvGrpSpPr>
            <p:cNvPr id="4" name="组合 3"/>
            <p:cNvGrpSpPr/>
            <p:nvPr/>
          </p:nvGrpSpPr>
          <p:grpSpPr>
            <a:xfrm>
              <a:off x="2024742" y="1524000"/>
              <a:ext cx="1611086" cy="4724400"/>
              <a:chOff x="2024742" y="1524000"/>
              <a:chExt cx="1611086" cy="4724400"/>
            </a:xfrm>
          </p:grpSpPr>
          <p:sp>
            <p:nvSpPr>
              <p:cNvPr id="3" name="矩形 2"/>
              <p:cNvSpPr/>
              <p:nvPr/>
            </p:nvSpPr>
            <p:spPr bwMode="auto">
              <a:xfrm>
                <a:off x="2024742" y="3483428"/>
                <a:ext cx="1600200" cy="685800"/>
              </a:xfrm>
              <a:prstGeom prst="rect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 bwMode="auto">
              <a:xfrm>
                <a:off x="2035628" y="1524000"/>
                <a:ext cx="1600200" cy="685800"/>
              </a:xfrm>
              <a:prstGeom prst="rect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 bwMode="auto">
              <a:xfrm>
                <a:off x="2035628" y="5562600"/>
                <a:ext cx="1600200" cy="685800"/>
              </a:xfrm>
              <a:prstGeom prst="rect">
                <a:avLst/>
              </a:prstGeom>
              <a:noFill/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5" name="右箭头 4"/>
            <p:cNvSpPr/>
            <p:nvPr/>
          </p:nvSpPr>
          <p:spPr bwMode="auto">
            <a:xfrm rot="5400000">
              <a:off x="6924249" y="4376991"/>
              <a:ext cx="1560853" cy="592648"/>
            </a:xfrm>
            <a:prstGeom prst="rightArrow">
              <a:avLst/>
            </a:prstGeom>
            <a:noFill/>
            <a:ln w="635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5715000" y="4495800"/>
              <a:ext cx="838200" cy="1082166"/>
            </a:xfrm>
            <a:prstGeom prst="rect">
              <a:avLst/>
            </a:prstGeom>
            <a:noFill/>
            <a:ln w="635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78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5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54568</TotalTime>
  <Words>1245</Words>
  <Application>Microsoft Office PowerPoint</Application>
  <PresentationFormat>全屏显示(4:3)</PresentationFormat>
  <Paragraphs>305</Paragraphs>
  <Slides>42</Slides>
  <Notes>26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4" baseType="lpstr">
      <vt:lpstr>默认设计模板</vt:lpstr>
      <vt:lpstr>Microsoft Excel 图表</vt:lpstr>
      <vt:lpstr>PowerPoint 演示文稿</vt:lpstr>
      <vt:lpstr>PowerPoint 演示文稿</vt:lpstr>
      <vt:lpstr>2013年2月动力延伸预报检查</vt:lpstr>
      <vt:lpstr>2013年2月温度预测检查</vt:lpstr>
      <vt:lpstr>2013年2月降水预测检查</vt:lpstr>
      <vt:lpstr>本月预测内容</vt:lpstr>
      <vt:lpstr>PowerPoint 演示文稿</vt:lpstr>
      <vt:lpstr>PowerPoint 演示文稿</vt:lpstr>
      <vt:lpstr>PowerPoint 演示文稿</vt:lpstr>
      <vt:lpstr>PowerPoint 演示文稿</vt:lpstr>
      <vt:lpstr> 模式环流场预报</vt:lpstr>
      <vt:lpstr>PowerPoint 演示文稿</vt:lpstr>
      <vt:lpstr>AO预测</vt:lpstr>
      <vt:lpstr>西伯利亚高压</vt:lpstr>
      <vt:lpstr>近期副高演变</vt:lpstr>
      <vt:lpstr>副高持续性特征分析</vt:lpstr>
      <vt:lpstr>形势预测结果</vt:lpstr>
      <vt:lpstr>本月预测内容</vt:lpstr>
      <vt:lpstr>PowerPoint 演示文稿</vt:lpstr>
      <vt:lpstr>模式气温预测</vt:lpstr>
      <vt:lpstr>PowerPoint 演示文稿</vt:lpstr>
      <vt:lpstr>模式气温预测</vt:lpstr>
      <vt:lpstr> 气候背景</vt:lpstr>
      <vt:lpstr>PowerPoint 演示文稿</vt:lpstr>
      <vt:lpstr>PowerPoint 演示文稿</vt:lpstr>
      <vt:lpstr>气温影响因子：北极涛动+西伯利亚高压</vt:lpstr>
      <vt:lpstr>AO对3月气温影响</vt:lpstr>
      <vt:lpstr>西伯利亚高压对3月气温影响</vt:lpstr>
      <vt:lpstr>PowerPoint 演示文稿</vt:lpstr>
      <vt:lpstr>本月预测内容</vt:lpstr>
      <vt:lpstr>PowerPoint 演示文稿</vt:lpstr>
      <vt:lpstr>模式降水预测</vt:lpstr>
      <vt:lpstr>模式降水预测</vt:lpstr>
      <vt:lpstr> 气候背景</vt:lpstr>
      <vt:lpstr>3月降水与3月气温关系 1981－2010</vt:lpstr>
      <vt:lpstr>降水EOF模态分析</vt:lpstr>
      <vt:lpstr>AO对3月降水影响</vt:lpstr>
      <vt:lpstr>西太平洋副高对3月降水影响</vt:lpstr>
      <vt:lpstr>云南3月降水与全国关系</vt:lpstr>
      <vt:lpstr>3月降水的极端特征分析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李想</cp:lastModifiedBy>
  <cp:revision>1900</cp:revision>
  <cp:lastPrinted>1601-01-01T00:00:00Z</cp:lastPrinted>
  <dcterms:created xsi:type="dcterms:W3CDTF">1601-01-01T00:00:00Z</dcterms:created>
  <dcterms:modified xsi:type="dcterms:W3CDTF">2013-02-22T08:47:16Z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